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0"/>
  </p:notesMasterIdLst>
  <p:sldIdLst>
    <p:sldId id="256" r:id="rId2"/>
    <p:sldId id="257" r:id="rId3"/>
    <p:sldId id="259" r:id="rId4"/>
    <p:sldId id="267" r:id="rId5"/>
    <p:sldId id="278" r:id="rId6"/>
    <p:sldId id="311" r:id="rId7"/>
    <p:sldId id="263" r:id="rId8"/>
    <p:sldId id="303" r:id="rId9"/>
    <p:sldId id="305" r:id="rId10"/>
    <p:sldId id="312" r:id="rId11"/>
    <p:sldId id="271" r:id="rId12"/>
    <p:sldId id="281" r:id="rId13"/>
    <p:sldId id="282" r:id="rId14"/>
    <p:sldId id="283" r:id="rId15"/>
    <p:sldId id="290" r:id="rId16"/>
    <p:sldId id="291" r:id="rId17"/>
    <p:sldId id="297" r:id="rId18"/>
    <p:sldId id="298" r:id="rId19"/>
    <p:sldId id="316" r:id="rId20"/>
    <p:sldId id="286" r:id="rId21"/>
    <p:sldId id="285" r:id="rId22"/>
    <p:sldId id="287" r:id="rId23"/>
    <p:sldId id="294" r:id="rId24"/>
    <p:sldId id="299" r:id="rId25"/>
    <p:sldId id="296" r:id="rId26"/>
    <p:sldId id="301" r:id="rId27"/>
    <p:sldId id="300" r:id="rId28"/>
    <p:sldId id="295" r:id="rId29"/>
    <p:sldId id="302" r:id="rId30"/>
    <p:sldId id="292" r:id="rId31"/>
    <p:sldId id="288" r:id="rId32"/>
    <p:sldId id="289" r:id="rId33"/>
    <p:sldId id="309" r:id="rId34"/>
    <p:sldId id="310" r:id="rId35"/>
    <p:sldId id="314" r:id="rId36"/>
    <p:sldId id="313" r:id="rId37"/>
    <p:sldId id="272" r:id="rId38"/>
    <p:sldId id="315" r:id="rId39"/>
  </p:sldIdLst>
  <p:sldSz cx="18288000" cy="10287000"/>
  <p:notesSz cx="6858000" cy="9144000"/>
  <p:embeddedFontLst>
    <p:embeddedFont>
      <p:font typeface="Calibri" panose="020F0502020204030204" pitchFamily="34" charset="0"/>
      <p:regular r:id="rId41"/>
      <p:bold r:id="rId42"/>
      <p:italic r:id="rId43"/>
      <p:boldItalic r:id="rId44"/>
    </p:embeddedFont>
    <p:embeddedFont>
      <p:font typeface="한컴 고딕" panose="02000500000000000000" pitchFamily="2" charset="-127"/>
      <p:regular r:id="rId45"/>
      <p:bold r:id="rId4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905" autoAdjust="0"/>
    <p:restoredTop sz="94622" autoAdjust="0"/>
  </p:normalViewPr>
  <p:slideViewPr>
    <p:cSldViewPr>
      <p:cViewPr varScale="1">
        <p:scale>
          <a:sx n="54" d="100"/>
          <a:sy n="54" d="100"/>
        </p:scale>
        <p:origin x="878" y="7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2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3.fntdata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6.fntdata"/><Relationship Id="rId20" Type="http://schemas.openxmlformats.org/officeDocument/2006/relationships/slide" Target="slides/slide19.xml"/><Relationship Id="rId41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한컴 고딕" panose="02000500000000000000" pitchFamily="2" charset="-127"/>
                <a:ea typeface="한컴 고딕" panose="02000500000000000000" pitchFamily="2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한컴 고딕" panose="02000500000000000000" pitchFamily="2" charset="-127"/>
                <a:ea typeface="한컴 고딕" panose="02000500000000000000" pitchFamily="2" charset="-127"/>
              </a:defRPr>
            </a:lvl1pPr>
          </a:lstStyle>
          <a:p>
            <a:fld id="{A5E69EED-1294-4E97-8F52-9CA6A1A5C431}" type="datetimeFigureOut">
              <a:rPr lang="ko-KR" altLang="en-US" smtClean="0"/>
              <a:pPr/>
              <a:t>2023-04-14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한컴 고딕" panose="02000500000000000000" pitchFamily="2" charset="-127"/>
                <a:ea typeface="한컴 고딕" panose="02000500000000000000" pitchFamily="2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한컴 고딕" panose="02000500000000000000" pitchFamily="2" charset="-127"/>
                <a:ea typeface="한컴 고딕" panose="02000500000000000000" pitchFamily="2" charset="-127"/>
              </a:defRPr>
            </a:lvl1pPr>
          </a:lstStyle>
          <a:p>
            <a:fld id="{D85D3301-BB6E-4A18-B7BF-29FDE1C9092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628769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한컴 고딕" panose="02000500000000000000" pitchFamily="2" charset="-127"/>
        <a:ea typeface="한컴 고딕" panose="02000500000000000000" pitchFamily="2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한컴 고딕" panose="02000500000000000000" pitchFamily="2" charset="-127"/>
        <a:ea typeface="한컴 고딕" panose="02000500000000000000" pitchFamily="2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한컴 고딕" panose="02000500000000000000" pitchFamily="2" charset="-127"/>
        <a:ea typeface="한컴 고딕" panose="02000500000000000000" pitchFamily="2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한컴 고딕" panose="02000500000000000000" pitchFamily="2" charset="-127"/>
        <a:ea typeface="한컴 고딕" panose="02000500000000000000" pitchFamily="2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한컴 고딕" panose="02000500000000000000" pitchFamily="2" charset="-127"/>
        <a:ea typeface="한컴 고딕" panose="02000500000000000000" pitchFamily="2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5D3301-BB6E-4A18-B7BF-29FDE1C9092C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14956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5D3301-BB6E-4A18-B7BF-29FDE1C9092C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37327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5D3301-BB6E-4A18-B7BF-29FDE1C9092C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48592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한컴 고딕" panose="02000500000000000000" pitchFamily="2" charset="-127"/>
              </a:defRPr>
            </a:lvl1pPr>
          </a:lstStyle>
          <a:p>
            <a:fld id="{1D8BD707-D9CF-40AE-B4C6-C98DA3205C09}" type="datetimeFigureOut">
              <a:rPr lang="en-US" smtClean="0"/>
              <a:pPr/>
              <a:t>4/14/2023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한컴 고딕" panose="02000500000000000000" pitchFamily="2" charset="-127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한컴 고딕" panose="02000500000000000000" pitchFamily="2" charset="-127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한컴 고딕" panose="02000500000000000000" pitchFamily="2" charset="-127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한컴 고딕" panose="02000500000000000000" pitchFamily="2" charset="-127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한컴 고딕" panose="02000500000000000000" pitchFamily="2" charset="-127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한컴 고딕" panose="02000500000000000000" pitchFamily="2" charset="-127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한컴 고딕" panose="02000500000000000000" pitchFamily="2" charset="-127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한컴 고딕" panose="02000500000000000000" pitchFamily="2" charset="-127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8"/>
          <p:cNvSpPr txBox="1"/>
          <p:nvPr/>
        </p:nvSpPr>
        <p:spPr>
          <a:xfrm>
            <a:off x="3000870" y="2733128"/>
            <a:ext cx="12286259" cy="34624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502"/>
              </a:lnSpc>
            </a:pPr>
            <a:r>
              <a:rPr lang="ko-KR" altLang="en-US" sz="9600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카드이용내역을 활용한 </a:t>
            </a:r>
            <a:endParaRPr lang="en-US" altLang="ko-KR" sz="9600" dirty="0">
              <a:solidFill>
                <a:srgbClr val="000000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 algn="ctr">
              <a:lnSpc>
                <a:spcPts val="13502"/>
              </a:lnSpc>
            </a:pPr>
            <a:r>
              <a:rPr lang="ko-KR" altLang="en-US" sz="9600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소비패턴분석</a:t>
            </a:r>
            <a:endParaRPr lang="en-US" sz="9600" dirty="0">
              <a:solidFill>
                <a:srgbClr val="000000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6C684E40-3A1B-900B-697F-C703F492D810}"/>
              </a:ext>
            </a:extLst>
          </p:cNvPr>
          <p:cNvGrpSpPr/>
          <p:nvPr/>
        </p:nvGrpSpPr>
        <p:grpSpPr>
          <a:xfrm>
            <a:off x="5062092" y="6587643"/>
            <a:ext cx="7973317" cy="940520"/>
            <a:chOff x="5062092" y="6587643"/>
            <a:chExt cx="7973317" cy="940520"/>
          </a:xfrm>
        </p:grpSpPr>
        <p:grpSp>
          <p:nvGrpSpPr>
            <p:cNvPr id="5" name="Group 5"/>
            <p:cNvGrpSpPr/>
            <p:nvPr/>
          </p:nvGrpSpPr>
          <p:grpSpPr>
            <a:xfrm>
              <a:off x="5062092" y="6587643"/>
              <a:ext cx="7973317" cy="940520"/>
              <a:chOff x="0" y="0"/>
              <a:chExt cx="16440449" cy="193929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12700" y="12700"/>
                <a:ext cx="16415049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6415049" h="1913890">
                    <a:moveTo>
                      <a:pt x="15458105" y="1913890"/>
                    </a:moveTo>
                    <a:lnTo>
                      <a:pt x="956945" y="1913890"/>
                    </a:lnTo>
                    <a:cubicBezTo>
                      <a:pt x="428371" y="1913890"/>
                      <a:pt x="0" y="1485392"/>
                      <a:pt x="0" y="956945"/>
                    </a:cubicBezTo>
                    <a:lnTo>
                      <a:pt x="0" y="956945"/>
                    </a:lnTo>
                    <a:cubicBezTo>
                      <a:pt x="0" y="428371"/>
                      <a:pt x="428371" y="0"/>
                      <a:pt x="956945" y="0"/>
                    </a:cubicBezTo>
                    <a:lnTo>
                      <a:pt x="15458105" y="0"/>
                    </a:lnTo>
                    <a:cubicBezTo>
                      <a:pt x="15986551" y="0"/>
                      <a:pt x="16415049" y="428371"/>
                      <a:pt x="16415049" y="956945"/>
                    </a:cubicBezTo>
                    <a:lnTo>
                      <a:pt x="16415049" y="956945"/>
                    </a:lnTo>
                    <a:cubicBezTo>
                      <a:pt x="16415049" y="1485392"/>
                      <a:pt x="15986551" y="1913890"/>
                      <a:pt x="15458105" y="1913890"/>
                    </a:cubicBezTo>
                    <a:close/>
                  </a:path>
                </a:pathLst>
              </a:custGeom>
              <a:noFill/>
            </p:spPr>
            <p:txBody>
              <a:bodyPr/>
              <a:lstStyle/>
              <a:p>
                <a:endParaRPr lang="ko-KR" altLang="en-US" dirty="0"/>
              </a:p>
            </p:txBody>
          </p:sp>
          <p:sp>
            <p:nvSpPr>
              <p:cNvPr id="7" name="Freeform 7"/>
              <p:cNvSpPr/>
              <p:nvPr/>
            </p:nvSpPr>
            <p:spPr>
              <a:xfrm>
                <a:off x="0" y="0"/>
                <a:ext cx="16440449" cy="1939290"/>
              </a:xfrm>
              <a:custGeom>
                <a:avLst/>
                <a:gdLst/>
                <a:ahLst/>
                <a:cxnLst/>
                <a:rect l="l" t="t" r="r" b="b"/>
                <a:pathLst>
                  <a:path w="16440449" h="1939290">
                    <a:moveTo>
                      <a:pt x="15470805" y="0"/>
                    </a:moveTo>
                    <a:lnTo>
                      <a:pt x="969645" y="0"/>
                    </a:lnTo>
                    <a:cubicBezTo>
                      <a:pt x="434975" y="0"/>
                      <a:pt x="0" y="434975"/>
                      <a:pt x="0" y="969645"/>
                    </a:cubicBezTo>
                    <a:cubicBezTo>
                      <a:pt x="0" y="1504315"/>
                      <a:pt x="434975" y="1939290"/>
                      <a:pt x="969645" y="1939290"/>
                    </a:cubicBezTo>
                    <a:lnTo>
                      <a:pt x="15470805" y="1939290"/>
                    </a:lnTo>
                    <a:cubicBezTo>
                      <a:pt x="16005474" y="1939290"/>
                      <a:pt x="16440449" y="1504315"/>
                      <a:pt x="16440449" y="969645"/>
                    </a:cubicBezTo>
                    <a:cubicBezTo>
                      <a:pt x="16440449" y="434975"/>
                      <a:pt x="16005474" y="0"/>
                      <a:pt x="15470805" y="0"/>
                    </a:cubicBezTo>
                    <a:close/>
                    <a:moveTo>
                      <a:pt x="15470805" y="1913890"/>
                    </a:moveTo>
                    <a:lnTo>
                      <a:pt x="969645" y="1913890"/>
                    </a:lnTo>
                    <a:cubicBezTo>
                      <a:pt x="448945" y="1913890"/>
                      <a:pt x="25400" y="1490345"/>
                      <a:pt x="25400" y="969645"/>
                    </a:cubicBezTo>
                    <a:cubicBezTo>
                      <a:pt x="25400" y="448945"/>
                      <a:pt x="448945" y="25400"/>
                      <a:pt x="969645" y="25400"/>
                    </a:cubicBezTo>
                    <a:lnTo>
                      <a:pt x="15470805" y="25400"/>
                    </a:lnTo>
                    <a:cubicBezTo>
                      <a:pt x="15991505" y="25400"/>
                      <a:pt x="16415049" y="448945"/>
                      <a:pt x="16415049" y="969645"/>
                    </a:cubicBezTo>
                    <a:cubicBezTo>
                      <a:pt x="16415049" y="1490345"/>
                      <a:pt x="15991505" y="1913890"/>
                      <a:pt x="15470805" y="191389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id="9" name="TextBox 9"/>
            <p:cNvSpPr txBox="1"/>
            <p:nvPr/>
          </p:nvSpPr>
          <p:spPr>
            <a:xfrm>
              <a:off x="5735841" y="6762688"/>
              <a:ext cx="6625817" cy="5106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6"/>
                </a:lnSpc>
                <a:spcBef>
                  <a:spcPct val="0"/>
                </a:spcBef>
              </a:pPr>
              <a:r>
                <a:rPr lang="en-US" altLang="ko-KR" sz="3004" dirty="0">
                  <a:solidFill>
                    <a:srgbClr val="000000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  <a:t>2</a:t>
              </a:r>
              <a:r>
                <a:rPr lang="ko-KR" altLang="en-US" sz="3004" dirty="0">
                  <a:solidFill>
                    <a:srgbClr val="000000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  <a:t>조 강경원</a:t>
              </a:r>
              <a:r>
                <a:rPr lang="en-US" altLang="ko-KR" sz="3004" dirty="0">
                  <a:solidFill>
                    <a:srgbClr val="000000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  <a:t> </a:t>
              </a:r>
              <a:r>
                <a:rPr lang="ko-KR" altLang="en-US" sz="3004" dirty="0">
                  <a:solidFill>
                    <a:srgbClr val="000000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  <a:t>김태훈 </a:t>
              </a:r>
              <a:r>
                <a:rPr lang="ko-KR" altLang="en-US" sz="3004" dirty="0" err="1">
                  <a:solidFill>
                    <a:srgbClr val="000000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  <a:t>손광준</a:t>
              </a:r>
              <a:r>
                <a:rPr lang="en-US" altLang="ko-KR" sz="3004" dirty="0">
                  <a:solidFill>
                    <a:srgbClr val="000000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  <a:t> </a:t>
              </a:r>
              <a:r>
                <a:rPr lang="ko-KR" altLang="en-US" sz="3004" dirty="0">
                  <a:solidFill>
                    <a:srgbClr val="000000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  <a:t>유경준</a:t>
              </a:r>
              <a:r>
                <a:rPr lang="en-US" altLang="ko-KR" sz="3004" dirty="0">
                  <a:solidFill>
                    <a:srgbClr val="000000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  <a:t> </a:t>
              </a:r>
              <a:r>
                <a:rPr lang="ko-KR" altLang="en-US" sz="3004" dirty="0">
                  <a:solidFill>
                    <a:srgbClr val="000000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  <a:t>이재원</a:t>
              </a:r>
              <a:endParaRPr lang="en-US" sz="3004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</p:txBody>
        </p:sp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280967" y="1243470"/>
            <a:ext cx="620290" cy="713722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2415256" y="1432056"/>
            <a:ext cx="4976143" cy="3484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749"/>
              </a:lnSpc>
            </a:pPr>
            <a:r>
              <a:rPr lang="ko-KR" altLang="en-US" sz="2499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빅데이터 분석 및 시각화 프로젝트</a:t>
            </a:r>
          </a:p>
        </p:txBody>
      </p:sp>
      <p:sp>
        <p:nvSpPr>
          <p:cNvPr id="12" name="AutoShape 12"/>
          <p:cNvSpPr/>
          <p:nvPr/>
        </p:nvSpPr>
        <p:spPr>
          <a:xfrm rot="4836">
            <a:off x="680471" y="2323034"/>
            <a:ext cx="16927056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9"/>
          <p:cNvSpPr txBox="1"/>
          <p:nvPr/>
        </p:nvSpPr>
        <p:spPr>
          <a:xfrm>
            <a:off x="1028700" y="1028700"/>
            <a:ext cx="14544804" cy="107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8399"/>
              </a:lnSpc>
              <a:spcBef>
                <a:spcPct val="0"/>
              </a:spcBef>
            </a:pPr>
            <a:r>
              <a:rPr lang="en-US" altLang="ko-KR" sz="6999" u="none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3. </a:t>
            </a:r>
            <a:r>
              <a:rPr lang="ko-KR" altLang="en-US" sz="6999" u="none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데이터 분석</a:t>
            </a:r>
            <a:endParaRPr lang="en-US" altLang="ko-KR" sz="6999" u="none" dirty="0">
              <a:solidFill>
                <a:srgbClr val="000000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2" name="TextBox 9">
            <a:extLst>
              <a:ext uri="{FF2B5EF4-FFF2-40B4-BE49-F238E27FC236}">
                <a16:creationId xmlns:a16="http://schemas.microsoft.com/office/drawing/2014/main" id="{E79E000E-4994-1644-DE89-760485814494}"/>
              </a:ext>
            </a:extLst>
          </p:cNvPr>
          <p:cNvSpPr txBox="1"/>
          <p:nvPr/>
        </p:nvSpPr>
        <p:spPr>
          <a:xfrm>
            <a:off x="10644889" y="3009900"/>
            <a:ext cx="5814311" cy="9618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8399"/>
              </a:lnSpc>
              <a:spcBef>
                <a:spcPct val="0"/>
              </a:spcBef>
            </a:pPr>
            <a:r>
              <a:rPr lang="en-US" altLang="ko-KR" sz="4000" u="none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3.1 </a:t>
            </a:r>
            <a:r>
              <a:rPr lang="ko-KR" altLang="en-US" sz="4000" u="none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전체 이용 현황</a:t>
            </a:r>
            <a:endParaRPr lang="en-US" altLang="ko-KR" sz="4000" u="none" dirty="0">
              <a:solidFill>
                <a:srgbClr val="000000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3" name="TextBox 9">
            <a:extLst>
              <a:ext uri="{FF2B5EF4-FFF2-40B4-BE49-F238E27FC236}">
                <a16:creationId xmlns:a16="http://schemas.microsoft.com/office/drawing/2014/main" id="{1F9E8E71-C339-F89B-9270-D28CFAC2DFFC}"/>
              </a:ext>
            </a:extLst>
          </p:cNvPr>
          <p:cNvSpPr txBox="1"/>
          <p:nvPr/>
        </p:nvSpPr>
        <p:spPr>
          <a:xfrm>
            <a:off x="10644889" y="4394783"/>
            <a:ext cx="6881111" cy="9618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8399"/>
              </a:lnSpc>
              <a:spcBef>
                <a:spcPct val="0"/>
              </a:spcBef>
            </a:pPr>
            <a:r>
              <a:rPr lang="en-US" altLang="ko-KR" sz="4000" u="none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3.2 </a:t>
            </a:r>
            <a:r>
              <a:rPr lang="ko-KR" altLang="en-US" sz="4000" u="none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교육 전 후 현황 비교</a:t>
            </a:r>
            <a:endParaRPr lang="en-US" altLang="ko-KR" sz="4000" u="none" dirty="0">
              <a:solidFill>
                <a:srgbClr val="000000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26F5A7E8-AD7E-321E-B82F-C5121B771C15}"/>
              </a:ext>
            </a:extLst>
          </p:cNvPr>
          <p:cNvSpPr txBox="1"/>
          <p:nvPr/>
        </p:nvSpPr>
        <p:spPr>
          <a:xfrm>
            <a:off x="10644889" y="5779666"/>
            <a:ext cx="6881111" cy="9618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8399"/>
              </a:lnSpc>
              <a:spcBef>
                <a:spcPct val="0"/>
              </a:spcBef>
            </a:pPr>
            <a:r>
              <a:rPr lang="en-US" altLang="ko-KR" sz="4000" u="none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3.3 Top5 </a:t>
            </a:r>
            <a:r>
              <a:rPr lang="ko-KR" altLang="en-US" sz="4000" u="none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유형별 </a:t>
            </a:r>
            <a:r>
              <a:rPr lang="ko-KR" altLang="en-US" sz="4000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데이터 분석</a:t>
            </a:r>
            <a:endParaRPr lang="en-US" altLang="ko-KR" sz="4000" u="none" dirty="0">
              <a:solidFill>
                <a:srgbClr val="000000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5" name="TextBox 9">
            <a:extLst>
              <a:ext uri="{FF2B5EF4-FFF2-40B4-BE49-F238E27FC236}">
                <a16:creationId xmlns:a16="http://schemas.microsoft.com/office/drawing/2014/main" id="{6F3179B5-CEAC-DC39-31AB-0DFB47BED6DA}"/>
              </a:ext>
            </a:extLst>
          </p:cNvPr>
          <p:cNvSpPr txBox="1"/>
          <p:nvPr/>
        </p:nvSpPr>
        <p:spPr>
          <a:xfrm>
            <a:off x="10644889" y="7164549"/>
            <a:ext cx="6881111" cy="9618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8399"/>
              </a:lnSpc>
              <a:spcBef>
                <a:spcPct val="0"/>
              </a:spcBef>
            </a:pPr>
            <a:r>
              <a:rPr lang="en-US" altLang="ko-KR" sz="4000" u="none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3.4 </a:t>
            </a:r>
            <a:r>
              <a:rPr lang="ko-KR" altLang="en-US" sz="4000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결론</a:t>
            </a:r>
            <a:endParaRPr lang="en-US" altLang="ko-KR" sz="4000" u="none" dirty="0">
              <a:solidFill>
                <a:srgbClr val="000000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197188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38839" y="1181100"/>
            <a:ext cx="8115300" cy="8610600"/>
            <a:chOff x="0" y="0"/>
            <a:chExt cx="59024347" cy="61454530"/>
          </a:xfrm>
          <a:solidFill>
            <a:schemeClr val="bg1"/>
          </a:solidFill>
        </p:grpSpPr>
        <p:sp>
          <p:nvSpPr>
            <p:cNvPr id="3" name="Freeform 3"/>
            <p:cNvSpPr/>
            <p:nvPr/>
          </p:nvSpPr>
          <p:spPr>
            <a:xfrm>
              <a:off x="72390" y="72390"/>
              <a:ext cx="58879565" cy="61309749"/>
            </a:xfrm>
            <a:custGeom>
              <a:avLst/>
              <a:gdLst/>
              <a:ahLst/>
              <a:cxnLst/>
              <a:rect l="l" t="t" r="r" b="b"/>
              <a:pathLst>
                <a:path w="58879565" h="61309749">
                  <a:moveTo>
                    <a:pt x="0" y="0"/>
                  </a:moveTo>
                  <a:lnTo>
                    <a:pt x="58879565" y="0"/>
                  </a:lnTo>
                  <a:lnTo>
                    <a:pt x="58879565" y="61309749"/>
                  </a:lnTo>
                  <a:lnTo>
                    <a:pt x="0" y="61309749"/>
                  </a:lnTo>
                  <a:lnTo>
                    <a:pt x="0" y="0"/>
                  </a:lnTo>
                  <a:close/>
                </a:path>
              </a:pathLst>
            </a:custGeom>
            <a:grpFill/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59024348" cy="61454531"/>
            </a:xfrm>
            <a:custGeom>
              <a:avLst/>
              <a:gdLst/>
              <a:ahLst/>
              <a:cxnLst/>
              <a:rect l="l" t="t" r="r" b="b"/>
              <a:pathLst>
                <a:path w="59024348" h="61454531">
                  <a:moveTo>
                    <a:pt x="58879569" y="61309752"/>
                  </a:moveTo>
                  <a:lnTo>
                    <a:pt x="59024348" y="61309752"/>
                  </a:lnTo>
                  <a:lnTo>
                    <a:pt x="59024348" y="61454531"/>
                  </a:lnTo>
                  <a:lnTo>
                    <a:pt x="58879569" y="61454531"/>
                  </a:lnTo>
                  <a:lnTo>
                    <a:pt x="58879569" y="61309752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61309752"/>
                  </a:lnTo>
                  <a:lnTo>
                    <a:pt x="0" y="61309752"/>
                  </a:lnTo>
                  <a:lnTo>
                    <a:pt x="0" y="144780"/>
                  </a:lnTo>
                  <a:close/>
                  <a:moveTo>
                    <a:pt x="0" y="61309752"/>
                  </a:moveTo>
                  <a:lnTo>
                    <a:pt x="144780" y="61309752"/>
                  </a:lnTo>
                  <a:lnTo>
                    <a:pt x="144780" y="61454531"/>
                  </a:lnTo>
                  <a:lnTo>
                    <a:pt x="0" y="61454531"/>
                  </a:lnTo>
                  <a:lnTo>
                    <a:pt x="0" y="61309752"/>
                  </a:lnTo>
                  <a:close/>
                  <a:moveTo>
                    <a:pt x="58879569" y="144780"/>
                  </a:moveTo>
                  <a:lnTo>
                    <a:pt x="59024348" y="144780"/>
                  </a:lnTo>
                  <a:lnTo>
                    <a:pt x="59024348" y="61309752"/>
                  </a:lnTo>
                  <a:lnTo>
                    <a:pt x="58879569" y="61309752"/>
                  </a:lnTo>
                  <a:lnTo>
                    <a:pt x="58879569" y="144780"/>
                  </a:lnTo>
                  <a:close/>
                  <a:moveTo>
                    <a:pt x="144780" y="61309752"/>
                  </a:moveTo>
                  <a:lnTo>
                    <a:pt x="58879569" y="61309752"/>
                  </a:lnTo>
                  <a:lnTo>
                    <a:pt x="58879569" y="61454531"/>
                  </a:lnTo>
                  <a:lnTo>
                    <a:pt x="144780" y="61454531"/>
                  </a:lnTo>
                  <a:lnTo>
                    <a:pt x="144780" y="61309752"/>
                  </a:lnTo>
                  <a:close/>
                  <a:moveTo>
                    <a:pt x="58879569" y="0"/>
                  </a:moveTo>
                  <a:lnTo>
                    <a:pt x="59024348" y="0"/>
                  </a:lnTo>
                  <a:lnTo>
                    <a:pt x="59024348" y="144780"/>
                  </a:lnTo>
                  <a:lnTo>
                    <a:pt x="58879569" y="144780"/>
                  </a:lnTo>
                  <a:lnTo>
                    <a:pt x="58879569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58879569" y="0"/>
                  </a:lnTo>
                  <a:lnTo>
                    <a:pt x="58879569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grpFill/>
          </p:spPr>
        </p:sp>
      </p:grpSp>
      <p:grpSp>
        <p:nvGrpSpPr>
          <p:cNvPr id="18" name="Group 18"/>
          <p:cNvGrpSpPr/>
          <p:nvPr/>
        </p:nvGrpSpPr>
        <p:grpSpPr>
          <a:xfrm>
            <a:off x="8992257" y="1181100"/>
            <a:ext cx="8267043" cy="8610600"/>
            <a:chOff x="0" y="0"/>
            <a:chExt cx="59024347" cy="61454530"/>
          </a:xfrm>
          <a:solidFill>
            <a:schemeClr val="bg1"/>
          </a:solidFill>
        </p:grpSpPr>
        <p:sp>
          <p:nvSpPr>
            <p:cNvPr id="19" name="Freeform 19"/>
            <p:cNvSpPr/>
            <p:nvPr/>
          </p:nvSpPr>
          <p:spPr>
            <a:xfrm>
              <a:off x="72390" y="72390"/>
              <a:ext cx="58879565" cy="61309749"/>
            </a:xfrm>
            <a:custGeom>
              <a:avLst/>
              <a:gdLst/>
              <a:ahLst/>
              <a:cxnLst/>
              <a:rect l="l" t="t" r="r" b="b"/>
              <a:pathLst>
                <a:path w="58879565" h="61309749">
                  <a:moveTo>
                    <a:pt x="0" y="0"/>
                  </a:moveTo>
                  <a:lnTo>
                    <a:pt x="58879565" y="0"/>
                  </a:lnTo>
                  <a:lnTo>
                    <a:pt x="58879565" y="61309749"/>
                  </a:lnTo>
                  <a:lnTo>
                    <a:pt x="0" y="61309749"/>
                  </a:lnTo>
                  <a:lnTo>
                    <a:pt x="0" y="0"/>
                  </a:lnTo>
                  <a:close/>
                </a:path>
              </a:pathLst>
            </a:custGeom>
            <a:grpFill/>
          </p:spPr>
        </p:sp>
        <p:sp>
          <p:nvSpPr>
            <p:cNvPr id="20" name="Freeform 20"/>
            <p:cNvSpPr/>
            <p:nvPr/>
          </p:nvSpPr>
          <p:spPr>
            <a:xfrm>
              <a:off x="0" y="0"/>
              <a:ext cx="59024348" cy="61454531"/>
            </a:xfrm>
            <a:custGeom>
              <a:avLst/>
              <a:gdLst/>
              <a:ahLst/>
              <a:cxnLst/>
              <a:rect l="l" t="t" r="r" b="b"/>
              <a:pathLst>
                <a:path w="59024348" h="61454531">
                  <a:moveTo>
                    <a:pt x="58879569" y="61309752"/>
                  </a:moveTo>
                  <a:lnTo>
                    <a:pt x="59024348" y="61309752"/>
                  </a:lnTo>
                  <a:lnTo>
                    <a:pt x="59024348" y="61454531"/>
                  </a:lnTo>
                  <a:lnTo>
                    <a:pt x="58879569" y="61454531"/>
                  </a:lnTo>
                  <a:lnTo>
                    <a:pt x="58879569" y="61309752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61309752"/>
                  </a:lnTo>
                  <a:lnTo>
                    <a:pt x="0" y="61309752"/>
                  </a:lnTo>
                  <a:lnTo>
                    <a:pt x="0" y="144780"/>
                  </a:lnTo>
                  <a:close/>
                  <a:moveTo>
                    <a:pt x="0" y="61309752"/>
                  </a:moveTo>
                  <a:lnTo>
                    <a:pt x="144780" y="61309752"/>
                  </a:lnTo>
                  <a:lnTo>
                    <a:pt x="144780" y="61454531"/>
                  </a:lnTo>
                  <a:lnTo>
                    <a:pt x="0" y="61454531"/>
                  </a:lnTo>
                  <a:lnTo>
                    <a:pt x="0" y="61309752"/>
                  </a:lnTo>
                  <a:close/>
                  <a:moveTo>
                    <a:pt x="58879569" y="144780"/>
                  </a:moveTo>
                  <a:lnTo>
                    <a:pt x="59024348" y="144780"/>
                  </a:lnTo>
                  <a:lnTo>
                    <a:pt x="59024348" y="61309752"/>
                  </a:lnTo>
                  <a:lnTo>
                    <a:pt x="58879569" y="61309752"/>
                  </a:lnTo>
                  <a:lnTo>
                    <a:pt x="58879569" y="144780"/>
                  </a:lnTo>
                  <a:close/>
                  <a:moveTo>
                    <a:pt x="144780" y="61309752"/>
                  </a:moveTo>
                  <a:lnTo>
                    <a:pt x="58879569" y="61309752"/>
                  </a:lnTo>
                  <a:lnTo>
                    <a:pt x="58879569" y="61454531"/>
                  </a:lnTo>
                  <a:lnTo>
                    <a:pt x="144780" y="61454531"/>
                  </a:lnTo>
                  <a:lnTo>
                    <a:pt x="144780" y="61309752"/>
                  </a:lnTo>
                  <a:close/>
                  <a:moveTo>
                    <a:pt x="58879569" y="0"/>
                  </a:moveTo>
                  <a:lnTo>
                    <a:pt x="59024348" y="0"/>
                  </a:lnTo>
                  <a:lnTo>
                    <a:pt x="59024348" y="144780"/>
                  </a:lnTo>
                  <a:lnTo>
                    <a:pt x="58879569" y="144780"/>
                  </a:lnTo>
                  <a:lnTo>
                    <a:pt x="58879569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58879569" y="0"/>
                  </a:lnTo>
                  <a:lnTo>
                    <a:pt x="58879569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grpFill/>
          </p:spPr>
        </p:sp>
      </p:grpSp>
      <p:sp>
        <p:nvSpPr>
          <p:cNvPr id="29" name="TextBox 9">
            <a:extLst>
              <a:ext uri="{FF2B5EF4-FFF2-40B4-BE49-F238E27FC236}">
                <a16:creationId xmlns:a16="http://schemas.microsoft.com/office/drawing/2014/main" id="{1FE88242-2A75-3899-DAB4-35B507C049FA}"/>
              </a:ext>
            </a:extLst>
          </p:cNvPr>
          <p:cNvSpPr txBox="1"/>
          <p:nvPr/>
        </p:nvSpPr>
        <p:spPr>
          <a:xfrm>
            <a:off x="329185" y="-26571"/>
            <a:ext cx="14544804" cy="9618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8399"/>
              </a:lnSpc>
              <a:spcBef>
                <a:spcPct val="0"/>
              </a:spcBef>
            </a:pPr>
            <a:r>
              <a:rPr lang="en-US" sz="4000" u="none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3.1 </a:t>
            </a:r>
            <a:r>
              <a:rPr lang="ko-KR" altLang="en-US" sz="4000" u="none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전체 이용 현황 </a:t>
            </a:r>
            <a:r>
              <a:rPr lang="en-US" altLang="ko-KR" sz="4000" u="none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– </a:t>
            </a:r>
            <a:r>
              <a:rPr lang="ko-KR" altLang="en-US" sz="4000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총 금액</a:t>
            </a:r>
            <a:endParaRPr lang="en-US" sz="4000" u="none" dirty="0">
              <a:solidFill>
                <a:srgbClr val="000000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46DA54FF-FC38-1934-6B1F-1D37E7B67828}"/>
              </a:ext>
            </a:extLst>
          </p:cNvPr>
          <p:cNvGrpSpPr/>
          <p:nvPr/>
        </p:nvGrpSpPr>
        <p:grpSpPr>
          <a:xfrm>
            <a:off x="1414677" y="2120521"/>
            <a:ext cx="15458645" cy="6975236"/>
            <a:chOff x="1648912" y="2161877"/>
            <a:chExt cx="15458645" cy="6975236"/>
          </a:xfrm>
        </p:grpSpPr>
        <p:sp>
          <p:nvSpPr>
            <p:cNvPr id="23" name="TextBox 23"/>
            <p:cNvSpPr txBox="1"/>
            <p:nvPr/>
          </p:nvSpPr>
          <p:spPr>
            <a:xfrm>
              <a:off x="1648912" y="2171700"/>
              <a:ext cx="6733087" cy="43858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3640"/>
                </a:lnSpc>
              </a:pPr>
              <a:r>
                <a:rPr lang="en-US" sz="2600" u="none" spc="-13" dirty="0">
                  <a:solidFill>
                    <a:srgbClr val="000000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  <a:t>1</a:t>
              </a:r>
              <a:r>
                <a:rPr lang="ko-KR" altLang="en-US" sz="2600" u="none" spc="-13" dirty="0">
                  <a:solidFill>
                    <a:srgbClr val="000000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  <a:t>년간 전체 이용 금액</a:t>
              </a:r>
              <a:r>
                <a:rPr lang="en-US" altLang="ko-KR" sz="2600" spc="-13" dirty="0">
                  <a:solidFill>
                    <a:srgbClr val="000000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  <a:t>(</a:t>
              </a:r>
              <a:r>
                <a:rPr lang="ko-KR" altLang="en-US" sz="2600" spc="-13" dirty="0">
                  <a:solidFill>
                    <a:srgbClr val="000000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  <a:t>원</a:t>
              </a:r>
              <a:r>
                <a:rPr lang="en-US" altLang="ko-KR" sz="2600" spc="-13" dirty="0">
                  <a:solidFill>
                    <a:srgbClr val="000000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  <a:t>)</a:t>
              </a:r>
              <a:endParaRPr lang="en-US" sz="2600" u="none" spc="-13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</p:txBody>
        </p:sp>
        <p:sp>
          <p:nvSpPr>
            <p:cNvPr id="30" name="TextBox 23">
              <a:extLst>
                <a:ext uri="{FF2B5EF4-FFF2-40B4-BE49-F238E27FC236}">
                  <a16:creationId xmlns:a16="http://schemas.microsoft.com/office/drawing/2014/main" id="{06A4B0C9-5656-3F07-49DD-92FFA15EAAFD}"/>
                </a:ext>
              </a:extLst>
            </p:cNvPr>
            <p:cNvSpPr txBox="1"/>
            <p:nvPr/>
          </p:nvSpPr>
          <p:spPr>
            <a:xfrm>
              <a:off x="9940673" y="2161877"/>
              <a:ext cx="6733087" cy="43858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3640"/>
                </a:lnSpc>
              </a:pPr>
              <a:r>
                <a:rPr lang="ko-KR" altLang="en-US" sz="2600" u="none" spc="-13" dirty="0">
                  <a:solidFill>
                    <a:srgbClr val="000000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  <a:t>소비 유형별 이용 금액 분포</a:t>
              </a:r>
              <a:endParaRPr lang="en-US" sz="2600" u="none" spc="-13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</p:txBody>
        </p:sp>
        <p:sp>
          <p:nvSpPr>
            <p:cNvPr id="31" name="TextBox 5">
              <a:extLst>
                <a:ext uri="{FF2B5EF4-FFF2-40B4-BE49-F238E27FC236}">
                  <a16:creationId xmlns:a16="http://schemas.microsoft.com/office/drawing/2014/main" id="{4E595A36-BBDA-01BD-B375-3DE39CE022F5}"/>
                </a:ext>
              </a:extLst>
            </p:cNvPr>
            <p:cNvSpPr txBox="1"/>
            <p:nvPr/>
          </p:nvSpPr>
          <p:spPr>
            <a:xfrm>
              <a:off x="2393632" y="2995215"/>
              <a:ext cx="5243646" cy="107721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8399"/>
                </a:lnSpc>
                <a:spcBef>
                  <a:spcPct val="0"/>
                </a:spcBef>
              </a:pPr>
              <a:r>
                <a:rPr lang="en-US" sz="6999" u="none" dirty="0">
                  <a:solidFill>
                    <a:srgbClr val="000000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  <a:t>23,152,492</a:t>
              </a:r>
            </a:p>
          </p:txBody>
        </p:sp>
        <p:pic>
          <p:nvPicPr>
            <p:cNvPr id="34" name="그림 33" descr="차트이(가) 표시된 사진&#10;&#10;자동 생성된 설명">
              <a:extLst>
                <a:ext uri="{FF2B5EF4-FFF2-40B4-BE49-F238E27FC236}">
                  <a16:creationId xmlns:a16="http://schemas.microsoft.com/office/drawing/2014/main" id="{6F5F1DDE-7F30-DBA7-CCBA-0ED11AFECD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805"/>
            <a:stretch/>
          </p:blipFill>
          <p:spPr>
            <a:xfrm>
              <a:off x="9518756" y="3095715"/>
              <a:ext cx="7588801" cy="4819270"/>
            </a:xfrm>
            <a:prstGeom prst="rect">
              <a:avLst/>
            </a:prstGeom>
          </p:spPr>
        </p:pic>
        <p:sp>
          <p:nvSpPr>
            <p:cNvPr id="35" name="TextBox 23">
              <a:extLst>
                <a:ext uri="{FF2B5EF4-FFF2-40B4-BE49-F238E27FC236}">
                  <a16:creationId xmlns:a16="http://schemas.microsoft.com/office/drawing/2014/main" id="{9C9A7C4B-6BEA-C5DC-6794-B39511E9FBD0}"/>
                </a:ext>
              </a:extLst>
            </p:cNvPr>
            <p:cNvSpPr txBox="1"/>
            <p:nvPr/>
          </p:nvSpPr>
          <p:spPr>
            <a:xfrm>
              <a:off x="1648912" y="4681835"/>
              <a:ext cx="6733087" cy="43858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3640"/>
                </a:lnSpc>
              </a:pPr>
              <a:r>
                <a:rPr lang="ko-KR" altLang="en-US" sz="2600" u="none" spc="-13" dirty="0">
                  <a:solidFill>
                    <a:srgbClr val="000000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  <a:t>이용 금액 </a:t>
              </a:r>
              <a:r>
                <a:rPr lang="en-US" altLang="ko-KR" sz="2600" spc="-13" dirty="0">
                  <a:solidFill>
                    <a:srgbClr val="000000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  <a:t>Top5 </a:t>
              </a:r>
              <a:r>
                <a:rPr lang="ko-KR" altLang="en-US" sz="2600" spc="-13" dirty="0">
                  <a:solidFill>
                    <a:srgbClr val="000000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  <a:t>유형</a:t>
              </a:r>
              <a:endParaRPr lang="en-US" sz="2600" u="none" spc="-13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</p:txBody>
        </p:sp>
        <p:sp>
          <p:nvSpPr>
            <p:cNvPr id="36" name="TextBox 5">
              <a:extLst>
                <a:ext uri="{FF2B5EF4-FFF2-40B4-BE49-F238E27FC236}">
                  <a16:creationId xmlns:a16="http://schemas.microsoft.com/office/drawing/2014/main" id="{F124448D-90B7-7BB3-F94C-C62A25A2DAB3}"/>
                </a:ext>
              </a:extLst>
            </p:cNvPr>
            <p:cNvSpPr txBox="1"/>
            <p:nvPr/>
          </p:nvSpPr>
          <p:spPr>
            <a:xfrm>
              <a:off x="2393632" y="5505350"/>
              <a:ext cx="5531168" cy="363176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514350" lvl="0" indent="-514350">
                <a:lnSpc>
                  <a:spcPct val="150000"/>
                </a:lnSpc>
                <a:spcBef>
                  <a:spcPct val="0"/>
                </a:spcBef>
                <a:buAutoNum type="arabicPeriod"/>
              </a:pPr>
              <a:r>
                <a:rPr lang="ko-KR" altLang="en-US" sz="3200" u="none" dirty="0">
                  <a:solidFill>
                    <a:srgbClr val="000000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  <a:t>식비</a:t>
              </a:r>
              <a:r>
                <a:rPr lang="en-US" altLang="ko-KR" sz="3200" u="none" dirty="0">
                  <a:solidFill>
                    <a:srgbClr val="000000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  <a:t>(28.9%)</a:t>
              </a:r>
            </a:p>
            <a:p>
              <a:pPr marL="514350" lvl="0" indent="-514350">
                <a:lnSpc>
                  <a:spcPct val="150000"/>
                </a:lnSpc>
                <a:spcBef>
                  <a:spcPct val="0"/>
                </a:spcBef>
                <a:buAutoNum type="arabicPeriod"/>
              </a:pPr>
              <a:r>
                <a:rPr lang="ko-KR" altLang="en-US" sz="3200" u="none" dirty="0">
                  <a:solidFill>
                    <a:srgbClr val="000000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  <a:t>쇼핑</a:t>
              </a:r>
              <a:r>
                <a:rPr lang="en-US" altLang="ko-KR" sz="3200" u="none" dirty="0">
                  <a:solidFill>
                    <a:srgbClr val="000000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  <a:t>(22.8%)</a:t>
              </a:r>
            </a:p>
            <a:p>
              <a:pPr marL="514350" lvl="0" indent="-514350">
                <a:lnSpc>
                  <a:spcPct val="150000"/>
                </a:lnSpc>
                <a:spcBef>
                  <a:spcPct val="0"/>
                </a:spcBef>
                <a:buAutoNum type="arabicPeriod"/>
              </a:pPr>
              <a:r>
                <a:rPr lang="ko-KR" altLang="en-US" sz="3200" dirty="0">
                  <a:solidFill>
                    <a:srgbClr val="000000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  <a:t>편의점</a:t>
              </a:r>
              <a:r>
                <a:rPr lang="en-US" altLang="ko-KR" sz="3200" dirty="0">
                  <a:solidFill>
                    <a:srgbClr val="000000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  <a:t>/</a:t>
              </a:r>
              <a:r>
                <a:rPr lang="ko-KR" altLang="en-US" sz="3200" dirty="0">
                  <a:solidFill>
                    <a:srgbClr val="000000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  <a:t>마트</a:t>
              </a:r>
              <a:r>
                <a:rPr lang="en-US" altLang="ko-KR" sz="3200" dirty="0">
                  <a:solidFill>
                    <a:srgbClr val="000000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  <a:t>(11.3%)</a:t>
              </a:r>
            </a:p>
            <a:p>
              <a:pPr marL="514350" lvl="0" indent="-514350">
                <a:lnSpc>
                  <a:spcPct val="150000"/>
                </a:lnSpc>
                <a:spcBef>
                  <a:spcPct val="0"/>
                </a:spcBef>
                <a:buAutoNum type="arabicPeriod"/>
              </a:pPr>
              <a:r>
                <a:rPr lang="ko-KR" altLang="en-US" sz="3200" u="none" dirty="0">
                  <a:solidFill>
                    <a:srgbClr val="000000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  <a:t>자동차</a:t>
              </a:r>
              <a:r>
                <a:rPr lang="en-US" altLang="ko-KR" sz="3200" u="none" dirty="0">
                  <a:solidFill>
                    <a:srgbClr val="000000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  <a:t>/</a:t>
              </a:r>
              <a:r>
                <a:rPr lang="ko-KR" altLang="en-US" sz="3200" u="none" dirty="0">
                  <a:solidFill>
                    <a:srgbClr val="000000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  <a:t>기타교통</a:t>
              </a:r>
              <a:r>
                <a:rPr lang="en-US" altLang="ko-KR" sz="3200" u="none" dirty="0">
                  <a:solidFill>
                    <a:srgbClr val="000000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  <a:t>(6.9%)</a:t>
              </a:r>
            </a:p>
            <a:p>
              <a:pPr marL="514350" lvl="0" indent="-514350">
                <a:lnSpc>
                  <a:spcPct val="150000"/>
                </a:lnSpc>
                <a:spcBef>
                  <a:spcPct val="0"/>
                </a:spcBef>
                <a:buAutoNum type="arabicPeriod"/>
              </a:pPr>
              <a:r>
                <a:rPr lang="ko-KR" altLang="en-US" sz="3200" dirty="0">
                  <a:solidFill>
                    <a:srgbClr val="000000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  <a:t>대중교통</a:t>
              </a:r>
              <a:r>
                <a:rPr lang="en-US" altLang="ko-KR" sz="3200" dirty="0">
                  <a:solidFill>
                    <a:srgbClr val="000000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  <a:t>&amp;</a:t>
              </a:r>
              <a:r>
                <a:rPr lang="ko-KR" altLang="en-US" sz="3200" dirty="0">
                  <a:solidFill>
                    <a:srgbClr val="000000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  <a:t>취미</a:t>
              </a:r>
              <a:r>
                <a:rPr lang="en-US" altLang="ko-KR" sz="3200" dirty="0">
                  <a:solidFill>
                    <a:srgbClr val="000000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  <a:t>/</a:t>
              </a:r>
              <a:r>
                <a:rPr lang="ko-KR" altLang="en-US" sz="3200" dirty="0">
                  <a:solidFill>
                    <a:srgbClr val="000000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  <a:t>여가</a:t>
              </a:r>
              <a:r>
                <a:rPr lang="en-US" altLang="ko-KR" sz="3200" dirty="0">
                  <a:solidFill>
                    <a:srgbClr val="000000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  <a:t>(6.3%)</a:t>
              </a:r>
              <a:endParaRPr lang="en-US" sz="3200" u="none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8"/>
          <p:cNvGrpSpPr/>
          <p:nvPr/>
        </p:nvGrpSpPr>
        <p:grpSpPr>
          <a:xfrm>
            <a:off x="8992257" y="1181100"/>
            <a:ext cx="8267043" cy="8610600"/>
            <a:chOff x="0" y="0"/>
            <a:chExt cx="59024347" cy="61454530"/>
          </a:xfrm>
          <a:solidFill>
            <a:schemeClr val="bg1"/>
          </a:solidFill>
        </p:grpSpPr>
        <p:sp>
          <p:nvSpPr>
            <p:cNvPr id="19" name="Freeform 19"/>
            <p:cNvSpPr/>
            <p:nvPr/>
          </p:nvSpPr>
          <p:spPr>
            <a:xfrm>
              <a:off x="72390" y="72390"/>
              <a:ext cx="58879565" cy="61309749"/>
            </a:xfrm>
            <a:custGeom>
              <a:avLst/>
              <a:gdLst/>
              <a:ahLst/>
              <a:cxnLst/>
              <a:rect l="l" t="t" r="r" b="b"/>
              <a:pathLst>
                <a:path w="58879565" h="61309749">
                  <a:moveTo>
                    <a:pt x="0" y="0"/>
                  </a:moveTo>
                  <a:lnTo>
                    <a:pt x="58879565" y="0"/>
                  </a:lnTo>
                  <a:lnTo>
                    <a:pt x="58879565" y="61309749"/>
                  </a:lnTo>
                  <a:lnTo>
                    <a:pt x="0" y="61309749"/>
                  </a:lnTo>
                  <a:lnTo>
                    <a:pt x="0" y="0"/>
                  </a:lnTo>
                  <a:close/>
                </a:path>
              </a:pathLst>
            </a:custGeom>
            <a:grpFill/>
          </p:spPr>
        </p:sp>
        <p:sp>
          <p:nvSpPr>
            <p:cNvPr id="20" name="Freeform 20"/>
            <p:cNvSpPr/>
            <p:nvPr/>
          </p:nvSpPr>
          <p:spPr>
            <a:xfrm>
              <a:off x="0" y="0"/>
              <a:ext cx="59024348" cy="61454531"/>
            </a:xfrm>
            <a:custGeom>
              <a:avLst/>
              <a:gdLst/>
              <a:ahLst/>
              <a:cxnLst/>
              <a:rect l="l" t="t" r="r" b="b"/>
              <a:pathLst>
                <a:path w="59024348" h="61454531">
                  <a:moveTo>
                    <a:pt x="58879569" y="61309752"/>
                  </a:moveTo>
                  <a:lnTo>
                    <a:pt x="59024348" y="61309752"/>
                  </a:lnTo>
                  <a:lnTo>
                    <a:pt x="59024348" y="61454531"/>
                  </a:lnTo>
                  <a:lnTo>
                    <a:pt x="58879569" y="61454531"/>
                  </a:lnTo>
                  <a:lnTo>
                    <a:pt x="58879569" y="61309752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61309752"/>
                  </a:lnTo>
                  <a:lnTo>
                    <a:pt x="0" y="61309752"/>
                  </a:lnTo>
                  <a:lnTo>
                    <a:pt x="0" y="144780"/>
                  </a:lnTo>
                  <a:close/>
                  <a:moveTo>
                    <a:pt x="0" y="61309752"/>
                  </a:moveTo>
                  <a:lnTo>
                    <a:pt x="144780" y="61309752"/>
                  </a:lnTo>
                  <a:lnTo>
                    <a:pt x="144780" y="61454531"/>
                  </a:lnTo>
                  <a:lnTo>
                    <a:pt x="0" y="61454531"/>
                  </a:lnTo>
                  <a:lnTo>
                    <a:pt x="0" y="61309752"/>
                  </a:lnTo>
                  <a:close/>
                  <a:moveTo>
                    <a:pt x="58879569" y="144780"/>
                  </a:moveTo>
                  <a:lnTo>
                    <a:pt x="59024348" y="144780"/>
                  </a:lnTo>
                  <a:lnTo>
                    <a:pt x="59024348" y="61309752"/>
                  </a:lnTo>
                  <a:lnTo>
                    <a:pt x="58879569" y="61309752"/>
                  </a:lnTo>
                  <a:lnTo>
                    <a:pt x="58879569" y="144780"/>
                  </a:lnTo>
                  <a:close/>
                  <a:moveTo>
                    <a:pt x="144780" y="61309752"/>
                  </a:moveTo>
                  <a:lnTo>
                    <a:pt x="58879569" y="61309752"/>
                  </a:lnTo>
                  <a:lnTo>
                    <a:pt x="58879569" y="61454531"/>
                  </a:lnTo>
                  <a:lnTo>
                    <a:pt x="144780" y="61454531"/>
                  </a:lnTo>
                  <a:lnTo>
                    <a:pt x="144780" y="61309752"/>
                  </a:lnTo>
                  <a:close/>
                  <a:moveTo>
                    <a:pt x="58879569" y="0"/>
                  </a:moveTo>
                  <a:lnTo>
                    <a:pt x="59024348" y="0"/>
                  </a:lnTo>
                  <a:lnTo>
                    <a:pt x="59024348" y="144780"/>
                  </a:lnTo>
                  <a:lnTo>
                    <a:pt x="58879569" y="144780"/>
                  </a:lnTo>
                  <a:lnTo>
                    <a:pt x="58879569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58879569" y="0"/>
                  </a:lnTo>
                  <a:lnTo>
                    <a:pt x="58879569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grpFill/>
          </p:spPr>
        </p:sp>
      </p:grpSp>
      <p:sp>
        <p:nvSpPr>
          <p:cNvPr id="29" name="TextBox 9">
            <a:extLst>
              <a:ext uri="{FF2B5EF4-FFF2-40B4-BE49-F238E27FC236}">
                <a16:creationId xmlns:a16="http://schemas.microsoft.com/office/drawing/2014/main" id="{1FE88242-2A75-3899-DAB4-35B507C049FA}"/>
              </a:ext>
            </a:extLst>
          </p:cNvPr>
          <p:cNvSpPr txBox="1"/>
          <p:nvPr/>
        </p:nvSpPr>
        <p:spPr>
          <a:xfrm>
            <a:off x="329185" y="-26571"/>
            <a:ext cx="14544804" cy="9618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8399"/>
              </a:lnSpc>
              <a:spcBef>
                <a:spcPct val="0"/>
              </a:spcBef>
            </a:pPr>
            <a:r>
              <a:rPr lang="en-US" sz="4000" u="none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3.1 </a:t>
            </a:r>
            <a:r>
              <a:rPr lang="ko-KR" altLang="en-US" sz="4000" u="none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전체 이용 현황 </a:t>
            </a:r>
            <a:r>
              <a:rPr lang="en-US" altLang="ko-KR" sz="4000" u="none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– </a:t>
            </a:r>
            <a:r>
              <a:rPr lang="ko-KR" altLang="en-US" sz="4000" u="none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총 횟수</a:t>
            </a:r>
            <a:endParaRPr lang="en-US" sz="4000" u="none" dirty="0">
              <a:solidFill>
                <a:srgbClr val="000000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3809FE0D-9AA7-4A56-E905-D64413B26BCD}"/>
              </a:ext>
            </a:extLst>
          </p:cNvPr>
          <p:cNvGrpSpPr/>
          <p:nvPr/>
        </p:nvGrpSpPr>
        <p:grpSpPr>
          <a:xfrm>
            <a:off x="1321460" y="2130664"/>
            <a:ext cx="15341594" cy="6975236"/>
            <a:chOff x="1648912" y="2161877"/>
            <a:chExt cx="15341594" cy="6975236"/>
          </a:xfrm>
        </p:grpSpPr>
        <p:sp>
          <p:nvSpPr>
            <p:cNvPr id="23" name="TextBox 23"/>
            <p:cNvSpPr txBox="1"/>
            <p:nvPr/>
          </p:nvSpPr>
          <p:spPr>
            <a:xfrm>
              <a:off x="1648912" y="2171700"/>
              <a:ext cx="6733087" cy="43858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3640"/>
                </a:lnSpc>
              </a:pPr>
              <a:r>
                <a:rPr lang="en-US" sz="2600" u="none" spc="-13" dirty="0">
                  <a:solidFill>
                    <a:srgbClr val="000000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  <a:t>1</a:t>
              </a:r>
              <a:r>
                <a:rPr lang="ko-KR" altLang="en-US" sz="2600" u="none" spc="-13" dirty="0">
                  <a:solidFill>
                    <a:srgbClr val="000000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  <a:t>년간 전체 이용 횟수</a:t>
              </a:r>
              <a:r>
                <a:rPr lang="en-US" altLang="ko-KR" sz="2600" spc="-13" dirty="0">
                  <a:solidFill>
                    <a:srgbClr val="000000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  <a:t>(</a:t>
              </a:r>
              <a:r>
                <a:rPr lang="ko-KR" altLang="en-US" sz="2600" spc="-13" dirty="0">
                  <a:solidFill>
                    <a:srgbClr val="000000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  <a:t>회</a:t>
              </a:r>
              <a:r>
                <a:rPr lang="en-US" altLang="ko-KR" sz="2600" spc="-13" dirty="0">
                  <a:solidFill>
                    <a:srgbClr val="000000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  <a:t>)</a:t>
              </a:r>
              <a:endParaRPr lang="en-US" sz="2600" u="none" spc="-13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</p:txBody>
        </p:sp>
        <p:sp>
          <p:nvSpPr>
            <p:cNvPr id="30" name="TextBox 23">
              <a:extLst>
                <a:ext uri="{FF2B5EF4-FFF2-40B4-BE49-F238E27FC236}">
                  <a16:creationId xmlns:a16="http://schemas.microsoft.com/office/drawing/2014/main" id="{06A4B0C9-5656-3F07-49DD-92FFA15EAAFD}"/>
                </a:ext>
              </a:extLst>
            </p:cNvPr>
            <p:cNvSpPr txBox="1"/>
            <p:nvPr/>
          </p:nvSpPr>
          <p:spPr>
            <a:xfrm>
              <a:off x="9940673" y="2161877"/>
              <a:ext cx="6733087" cy="43858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3640"/>
                </a:lnSpc>
              </a:pPr>
              <a:r>
                <a:rPr lang="ko-KR" altLang="en-US" sz="2600" u="none" spc="-13" dirty="0">
                  <a:solidFill>
                    <a:srgbClr val="000000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  <a:t>소비 유형별 이용 횟수 분포</a:t>
              </a:r>
              <a:endParaRPr lang="en-US" sz="2600" u="none" spc="-13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</p:txBody>
        </p:sp>
        <p:sp>
          <p:nvSpPr>
            <p:cNvPr id="31" name="TextBox 5">
              <a:extLst>
                <a:ext uri="{FF2B5EF4-FFF2-40B4-BE49-F238E27FC236}">
                  <a16:creationId xmlns:a16="http://schemas.microsoft.com/office/drawing/2014/main" id="{4E595A36-BBDA-01BD-B375-3DE39CE022F5}"/>
                </a:ext>
              </a:extLst>
            </p:cNvPr>
            <p:cNvSpPr txBox="1"/>
            <p:nvPr/>
          </p:nvSpPr>
          <p:spPr>
            <a:xfrm>
              <a:off x="2393632" y="2995215"/>
              <a:ext cx="5243646" cy="107721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8399"/>
                </a:lnSpc>
                <a:spcBef>
                  <a:spcPct val="0"/>
                </a:spcBef>
              </a:pPr>
              <a:r>
                <a:rPr lang="en-US" sz="6999" u="none" dirty="0">
                  <a:solidFill>
                    <a:srgbClr val="000000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  <a:t>2,104</a:t>
              </a:r>
            </a:p>
          </p:txBody>
        </p:sp>
        <p:sp>
          <p:nvSpPr>
            <p:cNvPr id="35" name="TextBox 23">
              <a:extLst>
                <a:ext uri="{FF2B5EF4-FFF2-40B4-BE49-F238E27FC236}">
                  <a16:creationId xmlns:a16="http://schemas.microsoft.com/office/drawing/2014/main" id="{9C9A7C4B-6BEA-C5DC-6794-B39511E9FBD0}"/>
                </a:ext>
              </a:extLst>
            </p:cNvPr>
            <p:cNvSpPr txBox="1"/>
            <p:nvPr/>
          </p:nvSpPr>
          <p:spPr>
            <a:xfrm>
              <a:off x="1648912" y="4681835"/>
              <a:ext cx="6733087" cy="43858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3640"/>
                </a:lnSpc>
              </a:pPr>
              <a:r>
                <a:rPr lang="ko-KR" altLang="en-US" sz="2600" u="none" spc="-13" dirty="0">
                  <a:solidFill>
                    <a:srgbClr val="000000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  <a:t>이용 횟수 </a:t>
              </a:r>
              <a:r>
                <a:rPr lang="en-US" altLang="ko-KR" sz="2600" spc="-13" dirty="0">
                  <a:solidFill>
                    <a:srgbClr val="000000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  <a:t>Top5 </a:t>
              </a:r>
              <a:r>
                <a:rPr lang="ko-KR" altLang="en-US" sz="2600" spc="-13" dirty="0">
                  <a:solidFill>
                    <a:srgbClr val="000000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  <a:t>유형</a:t>
              </a:r>
              <a:endParaRPr lang="en-US" sz="2600" u="none" spc="-13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</p:txBody>
        </p:sp>
        <p:sp>
          <p:nvSpPr>
            <p:cNvPr id="36" name="TextBox 5">
              <a:extLst>
                <a:ext uri="{FF2B5EF4-FFF2-40B4-BE49-F238E27FC236}">
                  <a16:creationId xmlns:a16="http://schemas.microsoft.com/office/drawing/2014/main" id="{F124448D-90B7-7BB3-F94C-C62A25A2DAB3}"/>
                </a:ext>
              </a:extLst>
            </p:cNvPr>
            <p:cNvSpPr txBox="1"/>
            <p:nvPr/>
          </p:nvSpPr>
          <p:spPr>
            <a:xfrm>
              <a:off x="2393632" y="5505350"/>
              <a:ext cx="5243646" cy="363176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514350" lvl="0" indent="-514350">
                <a:lnSpc>
                  <a:spcPct val="150000"/>
                </a:lnSpc>
                <a:spcBef>
                  <a:spcPct val="0"/>
                </a:spcBef>
                <a:buAutoNum type="arabicPeriod"/>
              </a:pPr>
              <a:r>
                <a:rPr lang="ko-KR" altLang="en-US" sz="3200" dirty="0">
                  <a:solidFill>
                    <a:srgbClr val="000000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  <a:t>편의점</a:t>
              </a:r>
              <a:r>
                <a:rPr lang="en-US" altLang="ko-KR" sz="3200" dirty="0">
                  <a:solidFill>
                    <a:srgbClr val="000000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  <a:t>/</a:t>
              </a:r>
              <a:r>
                <a:rPr lang="ko-KR" altLang="en-US" sz="3200" dirty="0">
                  <a:solidFill>
                    <a:srgbClr val="000000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  <a:t>마트</a:t>
              </a:r>
              <a:r>
                <a:rPr lang="en-US" altLang="ko-KR" sz="3200" dirty="0">
                  <a:solidFill>
                    <a:srgbClr val="000000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  <a:t>(26.7%)</a:t>
              </a:r>
              <a:endParaRPr lang="en-US" altLang="ko-KR" sz="3200" u="none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  <a:p>
              <a:pPr marL="514350" lvl="0" indent="-514350">
                <a:lnSpc>
                  <a:spcPct val="150000"/>
                </a:lnSpc>
                <a:spcBef>
                  <a:spcPct val="0"/>
                </a:spcBef>
                <a:buAutoNum type="arabicPeriod"/>
              </a:pPr>
              <a:r>
                <a:rPr lang="ko-KR" altLang="en-US" sz="3200" dirty="0">
                  <a:solidFill>
                    <a:srgbClr val="000000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  <a:t>식비</a:t>
              </a:r>
              <a:r>
                <a:rPr lang="en-US" altLang="ko-KR" sz="3200" dirty="0">
                  <a:solidFill>
                    <a:srgbClr val="000000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  <a:t>(24.2%)</a:t>
              </a:r>
              <a:endParaRPr lang="en-US" altLang="ko-KR" sz="3200" u="none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  <a:p>
              <a:pPr marL="514350" lvl="0" indent="-514350">
                <a:lnSpc>
                  <a:spcPct val="150000"/>
                </a:lnSpc>
                <a:spcBef>
                  <a:spcPct val="0"/>
                </a:spcBef>
                <a:buAutoNum type="arabicPeriod"/>
              </a:pPr>
              <a:r>
                <a:rPr lang="ko-KR" altLang="en-US" sz="3200" dirty="0">
                  <a:solidFill>
                    <a:srgbClr val="000000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  <a:t>카페</a:t>
              </a:r>
              <a:r>
                <a:rPr lang="en-US" altLang="ko-KR" sz="3200" dirty="0">
                  <a:solidFill>
                    <a:srgbClr val="000000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  <a:t>(14.5%)</a:t>
              </a:r>
            </a:p>
            <a:p>
              <a:pPr marL="514350" lvl="0" indent="-514350">
                <a:lnSpc>
                  <a:spcPct val="150000"/>
                </a:lnSpc>
                <a:spcBef>
                  <a:spcPct val="0"/>
                </a:spcBef>
                <a:buAutoNum type="arabicPeriod"/>
              </a:pPr>
              <a:r>
                <a:rPr lang="ko-KR" altLang="en-US" sz="3200" dirty="0">
                  <a:solidFill>
                    <a:srgbClr val="000000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  <a:t>취미</a:t>
              </a:r>
              <a:r>
                <a:rPr lang="en-US" altLang="ko-KR" sz="3200" dirty="0">
                  <a:solidFill>
                    <a:srgbClr val="000000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  <a:t>/</a:t>
              </a:r>
              <a:r>
                <a:rPr lang="ko-KR" altLang="en-US" sz="3200" dirty="0">
                  <a:solidFill>
                    <a:srgbClr val="000000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  <a:t>여가</a:t>
              </a:r>
              <a:r>
                <a:rPr lang="en-US" altLang="ko-KR" sz="3200" dirty="0">
                  <a:solidFill>
                    <a:srgbClr val="000000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  <a:t>(13.0%)</a:t>
              </a:r>
              <a:endParaRPr lang="en-US" altLang="ko-KR" sz="3200" u="none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  <a:p>
              <a:pPr marL="514350" lvl="0" indent="-514350">
                <a:lnSpc>
                  <a:spcPct val="150000"/>
                </a:lnSpc>
                <a:spcBef>
                  <a:spcPct val="0"/>
                </a:spcBef>
                <a:buAutoNum type="arabicPeriod"/>
              </a:pPr>
              <a:r>
                <a:rPr lang="ko-KR" altLang="en-US" sz="3200" dirty="0">
                  <a:solidFill>
                    <a:srgbClr val="000000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  <a:t>의료</a:t>
              </a:r>
              <a:r>
                <a:rPr lang="en-US" altLang="ko-KR" sz="3200" dirty="0">
                  <a:solidFill>
                    <a:srgbClr val="000000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  <a:t>(5.0%)</a:t>
              </a:r>
              <a:endParaRPr lang="en-US" sz="3200" u="none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</p:txBody>
        </p:sp>
        <p:pic>
          <p:nvPicPr>
            <p:cNvPr id="5" name="그림 4" descr="차트이(가) 표시된 사진&#10;&#10;자동 생성된 설명">
              <a:extLst>
                <a:ext uri="{FF2B5EF4-FFF2-40B4-BE49-F238E27FC236}">
                  <a16:creationId xmlns:a16="http://schemas.microsoft.com/office/drawing/2014/main" id="{10F5715B-02FD-D9BF-1073-50A8E65809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771"/>
            <a:stretch/>
          </p:blipFill>
          <p:spPr>
            <a:xfrm>
              <a:off x="9402655" y="3095150"/>
              <a:ext cx="7587851" cy="4820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06172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Box 9">
            <a:extLst>
              <a:ext uri="{FF2B5EF4-FFF2-40B4-BE49-F238E27FC236}">
                <a16:creationId xmlns:a16="http://schemas.microsoft.com/office/drawing/2014/main" id="{069DFF64-D1B7-C233-EDDB-4047B54A18ED}"/>
              </a:ext>
            </a:extLst>
          </p:cNvPr>
          <p:cNvSpPr txBox="1"/>
          <p:nvPr/>
        </p:nvSpPr>
        <p:spPr>
          <a:xfrm>
            <a:off x="329185" y="-26571"/>
            <a:ext cx="14544804" cy="9618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8399"/>
              </a:lnSpc>
              <a:spcBef>
                <a:spcPct val="0"/>
              </a:spcBef>
            </a:pPr>
            <a:r>
              <a:rPr lang="en-US" sz="4000" u="none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3.2 </a:t>
            </a:r>
            <a:r>
              <a:rPr lang="ko-KR" altLang="en-US" sz="4000" u="none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교육 전 후 현황 비교 </a:t>
            </a:r>
            <a:r>
              <a:rPr lang="en-US" altLang="ko-KR" sz="4000" u="none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– </a:t>
            </a:r>
            <a:r>
              <a:rPr lang="ko-KR" altLang="en-US" sz="4000" u="none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월별 이용 현황</a:t>
            </a:r>
            <a:endParaRPr lang="en-US" sz="4000" u="none" dirty="0">
              <a:solidFill>
                <a:srgbClr val="000000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pic>
        <p:nvPicPr>
          <p:cNvPr id="17" name="그림 16" descr="차트이(가) 표시된 사진&#10;&#10;자동 생성된 설명">
            <a:extLst>
              <a:ext uri="{FF2B5EF4-FFF2-40B4-BE49-F238E27FC236}">
                <a16:creationId xmlns:a16="http://schemas.microsoft.com/office/drawing/2014/main" id="{0FCD105D-CEFB-8A98-684C-EA580307EA4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93"/>
          <a:stretch/>
        </p:blipFill>
        <p:spPr>
          <a:xfrm>
            <a:off x="2277807" y="2012097"/>
            <a:ext cx="13732385" cy="7398603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3AA05597-43BC-63DC-2BCF-46C4BE736143}"/>
              </a:ext>
            </a:extLst>
          </p:cNvPr>
          <p:cNvGrpSpPr/>
          <p:nvPr/>
        </p:nvGrpSpPr>
        <p:grpSpPr>
          <a:xfrm>
            <a:off x="8610600" y="1662194"/>
            <a:ext cx="1676395" cy="7137203"/>
            <a:chOff x="13792202" y="1438948"/>
            <a:chExt cx="1676395" cy="6457718"/>
          </a:xfrm>
        </p:grpSpPr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35F8F104-1B39-EEF4-6470-3AC43E5D4379}"/>
                </a:ext>
              </a:extLst>
            </p:cNvPr>
            <p:cNvCxnSpPr>
              <a:cxnSpLocks/>
            </p:cNvCxnSpPr>
            <p:nvPr/>
          </p:nvCxnSpPr>
          <p:spPr>
            <a:xfrm>
              <a:off x="14630400" y="1790700"/>
              <a:ext cx="0" cy="6105966"/>
            </a:xfrm>
            <a:prstGeom prst="line">
              <a:avLst/>
            </a:prstGeom>
            <a:ln w="38100">
              <a:solidFill>
                <a:schemeClr val="accent2">
                  <a:shade val="95000"/>
                  <a:satMod val="105000"/>
                </a:schemeClr>
              </a:solidFill>
              <a:prstDash val="sysDot"/>
              <a:head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4F1EB47-436B-986C-29E2-C128726B8406}"/>
                </a:ext>
              </a:extLst>
            </p:cNvPr>
            <p:cNvSpPr txBox="1"/>
            <p:nvPr/>
          </p:nvSpPr>
          <p:spPr>
            <a:xfrm>
              <a:off x="13792202" y="1438948"/>
              <a:ext cx="1676395" cy="33417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교육 시작 시점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243205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Box 9">
            <a:extLst>
              <a:ext uri="{FF2B5EF4-FFF2-40B4-BE49-F238E27FC236}">
                <a16:creationId xmlns:a16="http://schemas.microsoft.com/office/drawing/2014/main" id="{069DFF64-D1B7-C233-EDDB-4047B54A18ED}"/>
              </a:ext>
            </a:extLst>
          </p:cNvPr>
          <p:cNvSpPr txBox="1"/>
          <p:nvPr/>
        </p:nvSpPr>
        <p:spPr>
          <a:xfrm>
            <a:off x="329185" y="-26571"/>
            <a:ext cx="14544804" cy="9618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8399"/>
              </a:lnSpc>
              <a:spcBef>
                <a:spcPct val="0"/>
              </a:spcBef>
            </a:pPr>
            <a:r>
              <a:rPr lang="en-US" sz="4000" u="none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3.2 </a:t>
            </a:r>
            <a:r>
              <a:rPr lang="ko-KR" altLang="en-US" sz="4000" u="none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교육 전 후 현황 비교 </a:t>
            </a:r>
            <a:r>
              <a:rPr lang="en-US" altLang="ko-KR" sz="4000" u="none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– </a:t>
            </a:r>
            <a:r>
              <a:rPr lang="ko-KR" altLang="en-US" sz="4000" u="none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소비유형별 방문형태 분류</a:t>
            </a:r>
            <a:endParaRPr lang="en-US" sz="4000" u="none" dirty="0">
              <a:solidFill>
                <a:srgbClr val="000000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pic>
        <p:nvPicPr>
          <p:cNvPr id="11" name="그림 10" descr="차트이(가) 표시된 사진&#10;&#10;자동 생성된 설명">
            <a:extLst>
              <a:ext uri="{FF2B5EF4-FFF2-40B4-BE49-F238E27FC236}">
                <a16:creationId xmlns:a16="http://schemas.microsoft.com/office/drawing/2014/main" id="{69C113E6-21FC-A265-9A06-B0647354AC6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25"/>
          <a:stretch/>
        </p:blipFill>
        <p:spPr>
          <a:xfrm>
            <a:off x="9372600" y="1104900"/>
            <a:ext cx="8734456" cy="6786600"/>
          </a:xfrm>
          <a:prstGeom prst="rect">
            <a:avLst/>
          </a:prstGeom>
        </p:spPr>
      </p:pic>
      <p:pic>
        <p:nvPicPr>
          <p:cNvPr id="14" name="그림 13" descr="차트이(가) 표시된 사진&#10;&#10;자동 생성된 설명">
            <a:extLst>
              <a:ext uri="{FF2B5EF4-FFF2-40B4-BE49-F238E27FC236}">
                <a16:creationId xmlns:a16="http://schemas.microsoft.com/office/drawing/2014/main" id="{C947BAE5-661C-D40A-9B9E-1ADEBFD82AF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25"/>
          <a:stretch/>
        </p:blipFill>
        <p:spPr>
          <a:xfrm>
            <a:off x="180945" y="1104900"/>
            <a:ext cx="8734456" cy="67866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29211A-4F9D-1E11-15C5-2D18563C2534}"/>
              </a:ext>
            </a:extLst>
          </p:cNvPr>
          <p:cNvSpPr txBox="1"/>
          <p:nvPr/>
        </p:nvSpPr>
        <p:spPr>
          <a:xfrm>
            <a:off x="419100" y="8039100"/>
            <a:ext cx="17449800" cy="19005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소비유형별로 방문형태를 주문 결제와 방문 결제 구분해서 비교해본 결과</a:t>
            </a:r>
            <a:endParaRPr lang="en-US" altLang="ko-KR" sz="2000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2000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교육 전후로 방문형태가 영향을 받은 소비유형은</a:t>
            </a:r>
            <a:endParaRPr lang="en-US" altLang="ko-KR" sz="2000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식비</a:t>
            </a:r>
            <a:r>
              <a:rPr lang="en-US" altLang="ko-KR" sz="20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(</a:t>
            </a:r>
            <a:r>
              <a:rPr lang="ko-KR" altLang="en-US" sz="20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이용금액</a:t>
            </a:r>
            <a:r>
              <a:rPr lang="en-US" altLang="ko-KR" sz="20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), </a:t>
            </a:r>
            <a:r>
              <a:rPr lang="ko-KR" altLang="en-US" sz="20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취미</a:t>
            </a:r>
            <a:r>
              <a:rPr lang="en-US" altLang="ko-KR" sz="20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/</a:t>
            </a:r>
            <a:r>
              <a:rPr lang="ko-KR" altLang="en-US" sz="20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여가</a:t>
            </a:r>
            <a:r>
              <a:rPr lang="en-US" altLang="ko-KR" sz="20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(</a:t>
            </a:r>
            <a:r>
              <a:rPr lang="ko-KR" altLang="en-US" sz="20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이용금액</a:t>
            </a:r>
            <a:r>
              <a:rPr lang="en-US" altLang="ko-KR" sz="20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/</a:t>
            </a:r>
            <a:r>
              <a:rPr lang="ko-KR" altLang="en-US" sz="20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횟수</a:t>
            </a:r>
            <a:r>
              <a:rPr lang="en-US" altLang="ko-KR" sz="20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) </a:t>
            </a:r>
            <a:r>
              <a:rPr lang="ko-KR" altLang="en-US" sz="20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유형이었다</a:t>
            </a:r>
            <a:r>
              <a:rPr lang="en-US" altLang="ko-KR" sz="20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110200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차트이(가) 표시된 사진&#10;&#10;자동 생성된 설명">
            <a:extLst>
              <a:ext uri="{FF2B5EF4-FFF2-40B4-BE49-F238E27FC236}">
                <a16:creationId xmlns:a16="http://schemas.microsoft.com/office/drawing/2014/main" id="{89C21038-DB9B-5886-6855-97D9E58087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05"/>
          <a:stretch/>
        </p:blipFill>
        <p:spPr>
          <a:xfrm>
            <a:off x="1019786" y="5389370"/>
            <a:ext cx="11644851" cy="3716531"/>
          </a:xfrm>
          <a:prstGeom prst="rect">
            <a:avLst/>
          </a:prstGeom>
        </p:spPr>
      </p:pic>
      <p:pic>
        <p:nvPicPr>
          <p:cNvPr id="8" name="그림 7" descr="차트이(가) 표시된 사진&#10;&#10;자동 생성된 설명">
            <a:extLst>
              <a:ext uri="{FF2B5EF4-FFF2-40B4-BE49-F238E27FC236}">
                <a16:creationId xmlns:a16="http://schemas.microsoft.com/office/drawing/2014/main" id="{FB70A3A7-742A-C771-40E9-755C1F918F2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05"/>
          <a:stretch/>
        </p:blipFill>
        <p:spPr>
          <a:xfrm>
            <a:off x="1038838" y="1181100"/>
            <a:ext cx="11644851" cy="3716531"/>
          </a:xfrm>
          <a:prstGeom prst="rect">
            <a:avLst/>
          </a:prstGeom>
        </p:spPr>
      </p:pic>
      <p:sp>
        <p:nvSpPr>
          <p:cNvPr id="13" name="TextBox 9">
            <a:extLst>
              <a:ext uri="{FF2B5EF4-FFF2-40B4-BE49-F238E27FC236}">
                <a16:creationId xmlns:a16="http://schemas.microsoft.com/office/drawing/2014/main" id="{A7201916-1872-0143-4BF4-C49AF1E1011C}"/>
              </a:ext>
            </a:extLst>
          </p:cNvPr>
          <p:cNvSpPr txBox="1"/>
          <p:nvPr/>
        </p:nvSpPr>
        <p:spPr>
          <a:xfrm>
            <a:off x="329185" y="-26571"/>
            <a:ext cx="14544804" cy="9618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8399"/>
              </a:lnSpc>
              <a:spcBef>
                <a:spcPct val="0"/>
              </a:spcBef>
            </a:pPr>
            <a:r>
              <a:rPr lang="en-US" sz="4000" u="none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3.2 </a:t>
            </a:r>
            <a:r>
              <a:rPr lang="ko-KR" altLang="en-US" sz="4000" u="none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교육 전 후 현황 비교 </a:t>
            </a:r>
            <a:r>
              <a:rPr lang="en-US" altLang="ko-KR" sz="4000" u="none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– </a:t>
            </a:r>
            <a:r>
              <a:rPr lang="ko-KR" altLang="en-US" sz="4000" u="none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이용시간별 소비유형 현황</a:t>
            </a:r>
            <a:r>
              <a:rPr lang="en-US" altLang="ko-KR" sz="4000" u="none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(</a:t>
            </a:r>
            <a:r>
              <a:rPr lang="ko-KR" altLang="en-US" sz="4000" u="none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이용 금액</a:t>
            </a:r>
            <a:r>
              <a:rPr lang="en-US" altLang="ko-KR" sz="4000" u="none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)</a:t>
            </a:r>
            <a:endParaRPr lang="en-US" sz="4000" u="none" dirty="0">
              <a:solidFill>
                <a:srgbClr val="000000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2352D61-8458-4B9F-A18A-3EC8447A709C}"/>
              </a:ext>
            </a:extLst>
          </p:cNvPr>
          <p:cNvSpPr txBox="1"/>
          <p:nvPr/>
        </p:nvSpPr>
        <p:spPr>
          <a:xfrm>
            <a:off x="13096959" y="2346580"/>
            <a:ext cx="4495800" cy="37471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이용시간별 소비유형의 이용금액현황을 확인해본 결과</a:t>
            </a:r>
            <a:endParaRPr lang="en-US" altLang="ko-KR" sz="2000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2000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교육 전후에 뚜렷한 변화를 나타내는 소비유형은 식비이다</a:t>
            </a:r>
            <a:r>
              <a:rPr lang="en-US" altLang="ko-KR" sz="20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2000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점심시간인 </a:t>
            </a:r>
            <a:r>
              <a:rPr lang="en-US" altLang="ko-KR" sz="20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12:00~13:00</a:t>
            </a:r>
            <a:r>
              <a:rPr lang="ko-KR" altLang="en-US" sz="20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에 식비의 이용금액이 크게 증가하였다</a:t>
            </a:r>
            <a:r>
              <a:rPr lang="en-US" altLang="ko-KR" sz="20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680208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차트이(가) 표시된 사진&#10;&#10;자동 생성된 설명">
            <a:extLst>
              <a:ext uri="{FF2B5EF4-FFF2-40B4-BE49-F238E27FC236}">
                <a16:creationId xmlns:a16="http://schemas.microsoft.com/office/drawing/2014/main" id="{C1DCF8DB-3FB4-190C-A24B-17E1D48D2DC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34"/>
          <a:stretch/>
        </p:blipFill>
        <p:spPr>
          <a:xfrm>
            <a:off x="1029313" y="1219200"/>
            <a:ext cx="11619887" cy="3667875"/>
          </a:xfrm>
          <a:prstGeom prst="rect">
            <a:avLst/>
          </a:prstGeom>
        </p:spPr>
      </p:pic>
      <p:pic>
        <p:nvPicPr>
          <p:cNvPr id="3" name="그림 2" descr="차트이(가) 표시된 사진&#10;&#10;자동 생성된 설명">
            <a:extLst>
              <a:ext uri="{FF2B5EF4-FFF2-40B4-BE49-F238E27FC236}">
                <a16:creationId xmlns:a16="http://schemas.microsoft.com/office/drawing/2014/main" id="{82E93900-9F61-3AC1-9C18-180750B987F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94"/>
          <a:stretch/>
        </p:blipFill>
        <p:spPr>
          <a:xfrm>
            <a:off x="1038839" y="5404688"/>
            <a:ext cx="11610361" cy="3705975"/>
          </a:xfrm>
          <a:prstGeom prst="rect">
            <a:avLst/>
          </a:prstGeom>
        </p:spPr>
      </p:pic>
      <p:sp>
        <p:nvSpPr>
          <p:cNvPr id="7" name="TextBox 9">
            <a:extLst>
              <a:ext uri="{FF2B5EF4-FFF2-40B4-BE49-F238E27FC236}">
                <a16:creationId xmlns:a16="http://schemas.microsoft.com/office/drawing/2014/main" id="{8686F367-8F8C-6A44-2CA1-53F9F2693AA3}"/>
              </a:ext>
            </a:extLst>
          </p:cNvPr>
          <p:cNvSpPr txBox="1"/>
          <p:nvPr/>
        </p:nvSpPr>
        <p:spPr>
          <a:xfrm>
            <a:off x="329185" y="-26571"/>
            <a:ext cx="14544804" cy="9618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8399"/>
              </a:lnSpc>
              <a:spcBef>
                <a:spcPct val="0"/>
              </a:spcBef>
            </a:pPr>
            <a:r>
              <a:rPr lang="en-US" sz="4000" u="none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3.2 </a:t>
            </a:r>
            <a:r>
              <a:rPr lang="ko-KR" altLang="en-US" sz="4000" u="none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교육 전 후 현황 비교 </a:t>
            </a:r>
            <a:r>
              <a:rPr lang="en-US" altLang="ko-KR" sz="4000" u="none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– </a:t>
            </a:r>
            <a:r>
              <a:rPr lang="ko-KR" altLang="en-US" sz="4000" u="none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이용시간별 소비유형 현황</a:t>
            </a:r>
            <a:r>
              <a:rPr lang="en-US" altLang="ko-KR" sz="4000" u="none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(</a:t>
            </a:r>
            <a:r>
              <a:rPr lang="ko-KR" altLang="en-US" sz="4000" u="none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이용 횟수</a:t>
            </a:r>
            <a:r>
              <a:rPr lang="en-US" altLang="ko-KR" sz="4000" u="none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)</a:t>
            </a:r>
            <a:endParaRPr lang="en-US" sz="4000" u="none" dirty="0">
              <a:solidFill>
                <a:srgbClr val="000000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39E45A0-9C2B-C4F4-03CA-14C133159340}"/>
              </a:ext>
            </a:extLst>
          </p:cNvPr>
          <p:cNvSpPr txBox="1"/>
          <p:nvPr/>
        </p:nvSpPr>
        <p:spPr>
          <a:xfrm>
            <a:off x="13096959" y="2346580"/>
            <a:ext cx="4495800" cy="37471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이용시간별 소비유형의 이용횟수현황을 확인해본 결과</a:t>
            </a:r>
            <a:endParaRPr lang="en-US" altLang="ko-KR" sz="2000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2000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교육 전후에 뚜렷한 변화를 나타내는 소비유형은 식비</a:t>
            </a:r>
            <a:r>
              <a:rPr lang="en-US" altLang="ko-KR" sz="20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, </a:t>
            </a:r>
            <a:r>
              <a:rPr lang="ko-KR" altLang="en-US" sz="20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카페</a:t>
            </a:r>
            <a:r>
              <a:rPr lang="en-US" altLang="ko-KR" sz="20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, </a:t>
            </a:r>
            <a:r>
              <a:rPr lang="ko-KR" altLang="en-US" sz="20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편의점</a:t>
            </a:r>
            <a:r>
              <a:rPr lang="en-US" altLang="ko-KR" sz="20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/</a:t>
            </a:r>
            <a:r>
              <a:rPr lang="ko-KR" altLang="en-US" sz="20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마트이다</a:t>
            </a:r>
            <a:r>
              <a:rPr lang="en-US" altLang="ko-KR" sz="20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2000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등원시간</a:t>
            </a:r>
            <a:r>
              <a:rPr lang="en-US" altLang="ko-KR" sz="20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, </a:t>
            </a:r>
            <a:r>
              <a:rPr lang="ko-KR" altLang="en-US" sz="20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점심시간</a:t>
            </a:r>
            <a:r>
              <a:rPr lang="en-US" altLang="ko-KR" sz="20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, </a:t>
            </a:r>
            <a:r>
              <a:rPr lang="ko-KR" altLang="en-US" sz="20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귀가시간에 이용횟수가 크게 증가하였다</a:t>
            </a:r>
            <a:r>
              <a:rPr lang="en-US" altLang="ko-KR" sz="20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36462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Box 9">
            <a:extLst>
              <a:ext uri="{FF2B5EF4-FFF2-40B4-BE49-F238E27FC236}">
                <a16:creationId xmlns:a16="http://schemas.microsoft.com/office/drawing/2014/main" id="{069DFF64-D1B7-C233-EDDB-4047B54A18ED}"/>
              </a:ext>
            </a:extLst>
          </p:cNvPr>
          <p:cNvSpPr txBox="1"/>
          <p:nvPr/>
        </p:nvSpPr>
        <p:spPr>
          <a:xfrm>
            <a:off x="329185" y="-26571"/>
            <a:ext cx="14544804" cy="9618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8399"/>
              </a:lnSpc>
              <a:spcBef>
                <a:spcPct val="0"/>
              </a:spcBef>
            </a:pPr>
            <a:r>
              <a:rPr lang="en-US" sz="4000" u="none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3.2 </a:t>
            </a:r>
            <a:r>
              <a:rPr lang="ko-KR" altLang="en-US" sz="4000" u="none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교육 전 후 현황 비교 </a:t>
            </a:r>
            <a:r>
              <a:rPr lang="en-US" altLang="ko-KR" sz="4000" u="none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– </a:t>
            </a:r>
            <a:r>
              <a:rPr lang="ko-KR" altLang="en-US" sz="4000" u="none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시간유형별 이용현황</a:t>
            </a:r>
            <a:endParaRPr lang="en-US" sz="4000" u="none" dirty="0">
              <a:solidFill>
                <a:srgbClr val="000000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pic>
        <p:nvPicPr>
          <p:cNvPr id="3" name="그림 2" descr="차트이(가) 표시된 사진&#10;&#10;자동 생성된 설명">
            <a:extLst>
              <a:ext uri="{FF2B5EF4-FFF2-40B4-BE49-F238E27FC236}">
                <a16:creationId xmlns:a16="http://schemas.microsoft.com/office/drawing/2014/main" id="{11E7802B-3BA9-3EEE-A33F-90EB7C6FE3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602" y="1543050"/>
            <a:ext cx="7181903" cy="5772192"/>
          </a:xfrm>
          <a:prstGeom prst="rect">
            <a:avLst/>
          </a:prstGeom>
        </p:spPr>
      </p:pic>
      <p:pic>
        <p:nvPicPr>
          <p:cNvPr id="5" name="그림 4" descr="차트이(가) 표시된 사진&#10;&#10;자동 생성된 설명">
            <a:extLst>
              <a:ext uri="{FF2B5EF4-FFF2-40B4-BE49-F238E27FC236}">
                <a16:creationId xmlns:a16="http://schemas.microsoft.com/office/drawing/2014/main" id="{3B5FCE21-B83F-A5BE-86A1-DF5EE1633E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497" y="1543050"/>
            <a:ext cx="7181903" cy="577219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C75935F-9C9B-2839-F1AF-DA860E504408}"/>
              </a:ext>
            </a:extLst>
          </p:cNvPr>
          <p:cNvSpPr txBox="1"/>
          <p:nvPr/>
        </p:nvSpPr>
        <p:spPr>
          <a:xfrm>
            <a:off x="419100" y="8061169"/>
            <a:ext cx="17449800" cy="19005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교육 전후로 학원시간 내</a:t>
            </a:r>
            <a:r>
              <a:rPr lang="en-US" altLang="ko-KR" sz="20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, </a:t>
            </a:r>
            <a:r>
              <a:rPr lang="ko-KR" altLang="en-US" sz="20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학원시간 외</a:t>
            </a:r>
            <a:r>
              <a:rPr lang="en-US" altLang="ko-KR" sz="20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, </a:t>
            </a:r>
            <a:r>
              <a:rPr lang="ko-KR" altLang="en-US" sz="20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공휴일에 사용한 이용현황을 비교해본 결과</a:t>
            </a:r>
            <a:endParaRPr lang="en-US" altLang="ko-KR" sz="2000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2000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이용 금액은 시간유형에 상관없이 증가한 것으로 확인되었고</a:t>
            </a:r>
            <a:endParaRPr lang="en-US" altLang="ko-KR" sz="2000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이용 횟수는 학원시간 내에 증가 하였고</a:t>
            </a:r>
            <a:r>
              <a:rPr lang="en-US" altLang="ko-KR" sz="20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, </a:t>
            </a:r>
            <a:r>
              <a:rPr lang="ko-KR" altLang="en-US" sz="20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나머지 시간에는 소폭 증가하거나 유지되는 것을 확인할 수 있었다</a:t>
            </a:r>
            <a:r>
              <a:rPr lang="en-US" altLang="ko-KR" sz="20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180371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Box 9">
            <a:extLst>
              <a:ext uri="{FF2B5EF4-FFF2-40B4-BE49-F238E27FC236}">
                <a16:creationId xmlns:a16="http://schemas.microsoft.com/office/drawing/2014/main" id="{069DFF64-D1B7-C233-EDDB-4047B54A18ED}"/>
              </a:ext>
            </a:extLst>
          </p:cNvPr>
          <p:cNvSpPr txBox="1"/>
          <p:nvPr/>
        </p:nvSpPr>
        <p:spPr>
          <a:xfrm>
            <a:off x="329185" y="-26571"/>
            <a:ext cx="14544804" cy="9618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8399"/>
              </a:lnSpc>
              <a:spcBef>
                <a:spcPct val="0"/>
              </a:spcBef>
            </a:pPr>
            <a:r>
              <a:rPr lang="en-US" sz="4000" u="none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3.2 </a:t>
            </a:r>
            <a:r>
              <a:rPr lang="ko-KR" altLang="en-US" sz="4000" u="none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교육 전 후 현황 비교 </a:t>
            </a:r>
            <a:r>
              <a:rPr lang="en-US" altLang="ko-KR" sz="4000" u="none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– </a:t>
            </a:r>
            <a:r>
              <a:rPr lang="ko-KR" altLang="en-US" sz="4000" u="none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요일 별 이용현황</a:t>
            </a:r>
            <a:endParaRPr lang="en-US" sz="4000" u="none" dirty="0">
              <a:solidFill>
                <a:srgbClr val="000000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pic>
        <p:nvPicPr>
          <p:cNvPr id="4" name="그림 3" descr="차트이(가) 표시된 사진&#10;&#10;자동 생성된 설명">
            <a:extLst>
              <a:ext uri="{FF2B5EF4-FFF2-40B4-BE49-F238E27FC236}">
                <a16:creationId xmlns:a16="http://schemas.microsoft.com/office/drawing/2014/main" id="{7A8D46F0-7254-3757-BA2B-62ADEBEB07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2057" y="1333500"/>
            <a:ext cx="14043886" cy="566357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E527922-951A-8344-3C21-37A1F40F9166}"/>
              </a:ext>
            </a:extLst>
          </p:cNvPr>
          <p:cNvSpPr txBox="1"/>
          <p:nvPr/>
        </p:nvSpPr>
        <p:spPr>
          <a:xfrm>
            <a:off x="419100" y="7823909"/>
            <a:ext cx="17449800" cy="977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요일 별 이용현황을 확인해본 결과</a:t>
            </a:r>
            <a:endParaRPr lang="en-US" altLang="ko-KR" sz="2000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교육 전 후의 소비 패턴 변화는 명확히 확인할 수 없었다</a:t>
            </a:r>
            <a:r>
              <a:rPr lang="en-US" altLang="ko-KR" sz="20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675409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Box 9">
            <a:extLst>
              <a:ext uri="{FF2B5EF4-FFF2-40B4-BE49-F238E27FC236}">
                <a16:creationId xmlns:a16="http://schemas.microsoft.com/office/drawing/2014/main" id="{069DFF64-D1B7-C233-EDDB-4047B54A18ED}"/>
              </a:ext>
            </a:extLst>
          </p:cNvPr>
          <p:cNvSpPr txBox="1"/>
          <p:nvPr/>
        </p:nvSpPr>
        <p:spPr>
          <a:xfrm>
            <a:off x="329185" y="-26571"/>
            <a:ext cx="14544804" cy="9618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8399"/>
              </a:lnSpc>
              <a:spcBef>
                <a:spcPct val="0"/>
              </a:spcBef>
            </a:pPr>
            <a:r>
              <a:rPr lang="en-US" sz="4000" u="none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3.2 </a:t>
            </a:r>
            <a:r>
              <a:rPr lang="ko-KR" altLang="en-US" sz="4000" u="none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교육 전 후 현황 비교 </a:t>
            </a:r>
            <a:r>
              <a:rPr lang="en-US" altLang="ko-KR" sz="4000" u="none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– </a:t>
            </a:r>
            <a:r>
              <a:rPr lang="ko-KR" altLang="en-US" sz="4000" u="none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누적 소비 현황</a:t>
            </a:r>
            <a:endParaRPr lang="en-US" sz="4000" u="none" dirty="0">
              <a:solidFill>
                <a:srgbClr val="000000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pic>
        <p:nvPicPr>
          <p:cNvPr id="6" name="그림 5" descr="차트이(가) 표시된 사진&#10;&#10;자동 생성된 설명">
            <a:extLst>
              <a:ext uri="{FF2B5EF4-FFF2-40B4-BE49-F238E27FC236}">
                <a16:creationId xmlns:a16="http://schemas.microsoft.com/office/drawing/2014/main" id="{C3533D42-8B72-349A-96C0-BCAF9B7046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5128" y="2552700"/>
            <a:ext cx="8343272" cy="6705600"/>
          </a:xfrm>
          <a:prstGeom prst="rect">
            <a:avLst/>
          </a:prstGeom>
        </p:spPr>
      </p:pic>
      <p:pic>
        <p:nvPicPr>
          <p:cNvPr id="8" name="그림 7" descr="차트이(가) 표시된 사진&#10;&#10;자동 생성된 설명">
            <a:extLst>
              <a:ext uri="{FF2B5EF4-FFF2-40B4-BE49-F238E27FC236}">
                <a16:creationId xmlns:a16="http://schemas.microsoft.com/office/drawing/2014/main" id="{0C59BE99-BA10-72A3-DEE3-242F5765A7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552700"/>
            <a:ext cx="8343272" cy="67056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12948A8-9794-8C85-64A6-6EC53C536D0B}"/>
              </a:ext>
            </a:extLst>
          </p:cNvPr>
          <p:cNvSpPr txBox="1"/>
          <p:nvPr/>
        </p:nvSpPr>
        <p:spPr>
          <a:xfrm>
            <a:off x="8261813" y="3034900"/>
            <a:ext cx="1485272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13,529,097</a:t>
            </a:r>
            <a:endParaRPr lang="ko-KR" altLang="en-US" sz="1400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9D39D7E-0712-123F-2754-3C4CA6F5D4BB}"/>
              </a:ext>
            </a:extLst>
          </p:cNvPr>
          <p:cNvSpPr txBox="1"/>
          <p:nvPr/>
        </p:nvSpPr>
        <p:spPr>
          <a:xfrm>
            <a:off x="8282615" y="4533900"/>
            <a:ext cx="1485272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9,623,395</a:t>
            </a:r>
            <a:endParaRPr lang="ko-KR" altLang="en-US" sz="1400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FA0856B-01CB-728A-CE3D-8DA614D09DE5}"/>
              </a:ext>
            </a:extLst>
          </p:cNvPr>
          <p:cNvSpPr txBox="1"/>
          <p:nvPr/>
        </p:nvSpPr>
        <p:spPr>
          <a:xfrm>
            <a:off x="17271519" y="3447990"/>
            <a:ext cx="73756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1,254</a:t>
            </a:r>
            <a:endParaRPr lang="ko-KR" altLang="en-US" sz="1400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0781FD1-943C-C443-1DB9-D949A11EB505}"/>
              </a:ext>
            </a:extLst>
          </p:cNvPr>
          <p:cNvSpPr txBox="1"/>
          <p:nvPr/>
        </p:nvSpPr>
        <p:spPr>
          <a:xfrm>
            <a:off x="17373913" y="5065459"/>
            <a:ext cx="608973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850</a:t>
            </a:r>
            <a:endParaRPr lang="ko-KR" altLang="en-US" sz="1400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656461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95375" y="1412161"/>
            <a:ext cx="4999779" cy="107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399"/>
              </a:lnSpc>
              <a:spcBef>
                <a:spcPct val="0"/>
              </a:spcBef>
            </a:pPr>
            <a:r>
              <a:rPr lang="en-US" sz="6999" u="none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Contents</a:t>
            </a:r>
          </a:p>
        </p:txBody>
      </p:sp>
      <p:sp>
        <p:nvSpPr>
          <p:cNvPr id="40" name="AutoShape 40"/>
          <p:cNvSpPr/>
          <p:nvPr/>
        </p:nvSpPr>
        <p:spPr>
          <a:xfrm rot="-5407957">
            <a:off x="1990930" y="5133975"/>
            <a:ext cx="10287028" cy="0"/>
          </a:xfrm>
          <a:prstGeom prst="line">
            <a:avLst/>
          </a:prstGeom>
          <a:ln w="19050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TextBox 9">
            <a:extLst>
              <a:ext uri="{FF2B5EF4-FFF2-40B4-BE49-F238E27FC236}">
                <a16:creationId xmlns:a16="http://schemas.microsoft.com/office/drawing/2014/main" id="{F55466E5-FE97-4E92-D4E7-38B0FA62FF1C}"/>
              </a:ext>
            </a:extLst>
          </p:cNvPr>
          <p:cNvSpPr txBox="1"/>
          <p:nvPr/>
        </p:nvSpPr>
        <p:spPr>
          <a:xfrm>
            <a:off x="8846709" y="2405835"/>
            <a:ext cx="6850491" cy="1015663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marL="0" lvl="0" indent="0">
              <a:lnSpc>
                <a:spcPts val="8399"/>
              </a:lnSpc>
              <a:spcBef>
                <a:spcPct val="0"/>
              </a:spcBef>
            </a:pPr>
            <a:r>
              <a:rPr lang="en-US" altLang="ko-KR" sz="5400" u="none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1. </a:t>
            </a:r>
            <a:r>
              <a:rPr lang="ko-KR" altLang="en-US" sz="5400" u="none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프로젝트 개요</a:t>
            </a:r>
            <a:endParaRPr lang="en-US" sz="5400" u="none" dirty="0">
              <a:solidFill>
                <a:srgbClr val="000000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41" name="TextBox 9">
            <a:extLst>
              <a:ext uri="{FF2B5EF4-FFF2-40B4-BE49-F238E27FC236}">
                <a16:creationId xmlns:a16="http://schemas.microsoft.com/office/drawing/2014/main" id="{42F26DF9-35FF-3870-E3D9-3C4A6EBDFCEA}"/>
              </a:ext>
            </a:extLst>
          </p:cNvPr>
          <p:cNvSpPr txBox="1"/>
          <p:nvPr/>
        </p:nvSpPr>
        <p:spPr>
          <a:xfrm>
            <a:off x="8846709" y="3878877"/>
            <a:ext cx="6850491" cy="1015663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marL="0" lvl="0" indent="0">
              <a:lnSpc>
                <a:spcPts val="8399"/>
              </a:lnSpc>
              <a:spcBef>
                <a:spcPct val="0"/>
              </a:spcBef>
            </a:pPr>
            <a:r>
              <a:rPr lang="en-US" altLang="ko-KR" sz="5400" u="none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2. </a:t>
            </a:r>
            <a:r>
              <a:rPr lang="ko-KR" altLang="en-US" sz="5400" u="none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데이터 </a:t>
            </a:r>
            <a:r>
              <a:rPr lang="ko-KR" altLang="en-US" sz="5400" u="none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전처리</a:t>
            </a:r>
            <a:endParaRPr lang="en-US" sz="5400" u="none" dirty="0">
              <a:solidFill>
                <a:srgbClr val="000000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42" name="TextBox 9">
            <a:extLst>
              <a:ext uri="{FF2B5EF4-FFF2-40B4-BE49-F238E27FC236}">
                <a16:creationId xmlns:a16="http://schemas.microsoft.com/office/drawing/2014/main" id="{F5D6269A-7D84-8D8D-6B1D-85C806B20995}"/>
              </a:ext>
            </a:extLst>
          </p:cNvPr>
          <p:cNvSpPr txBox="1"/>
          <p:nvPr/>
        </p:nvSpPr>
        <p:spPr>
          <a:xfrm>
            <a:off x="8846709" y="5351919"/>
            <a:ext cx="6850491" cy="1015663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marL="0" lvl="0" indent="0">
              <a:lnSpc>
                <a:spcPts val="8399"/>
              </a:lnSpc>
              <a:spcBef>
                <a:spcPct val="0"/>
              </a:spcBef>
            </a:pPr>
            <a:r>
              <a:rPr lang="en-US" altLang="ko-KR" sz="5400" u="none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3. </a:t>
            </a:r>
            <a:r>
              <a:rPr lang="ko-KR" altLang="en-US" sz="5400" u="none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데이터 분석</a:t>
            </a:r>
            <a:endParaRPr lang="en-US" sz="5400" u="none" dirty="0">
              <a:solidFill>
                <a:srgbClr val="000000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43" name="TextBox 9">
            <a:extLst>
              <a:ext uri="{FF2B5EF4-FFF2-40B4-BE49-F238E27FC236}">
                <a16:creationId xmlns:a16="http://schemas.microsoft.com/office/drawing/2014/main" id="{EDACD8B4-C8ED-CA7C-541F-76EB3587C23D}"/>
              </a:ext>
            </a:extLst>
          </p:cNvPr>
          <p:cNvSpPr txBox="1"/>
          <p:nvPr/>
        </p:nvSpPr>
        <p:spPr>
          <a:xfrm>
            <a:off x="8837184" y="6810673"/>
            <a:ext cx="6850491" cy="1015663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marL="0" lvl="0" indent="0">
              <a:lnSpc>
                <a:spcPts val="8399"/>
              </a:lnSpc>
              <a:spcBef>
                <a:spcPct val="0"/>
              </a:spcBef>
            </a:pPr>
            <a:r>
              <a:rPr lang="en-US" altLang="ko-KR" sz="5400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4</a:t>
            </a:r>
            <a:r>
              <a:rPr lang="en-US" altLang="ko-KR" sz="5400" u="none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. </a:t>
            </a:r>
            <a:r>
              <a:rPr lang="ko-KR" altLang="en-US" sz="5400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향후 과제</a:t>
            </a:r>
            <a:endParaRPr lang="en-US" sz="5400" u="none" dirty="0">
              <a:solidFill>
                <a:srgbClr val="000000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38839" y="1181100"/>
            <a:ext cx="8115300" cy="8610600"/>
            <a:chOff x="0" y="0"/>
            <a:chExt cx="59024347" cy="61454530"/>
          </a:xfrm>
          <a:solidFill>
            <a:schemeClr val="bg1"/>
          </a:solidFill>
        </p:grpSpPr>
        <p:sp>
          <p:nvSpPr>
            <p:cNvPr id="3" name="Freeform 3"/>
            <p:cNvSpPr/>
            <p:nvPr/>
          </p:nvSpPr>
          <p:spPr>
            <a:xfrm>
              <a:off x="72390" y="72390"/>
              <a:ext cx="58879565" cy="61309749"/>
            </a:xfrm>
            <a:custGeom>
              <a:avLst/>
              <a:gdLst/>
              <a:ahLst/>
              <a:cxnLst/>
              <a:rect l="l" t="t" r="r" b="b"/>
              <a:pathLst>
                <a:path w="58879565" h="61309749">
                  <a:moveTo>
                    <a:pt x="0" y="0"/>
                  </a:moveTo>
                  <a:lnTo>
                    <a:pt x="58879565" y="0"/>
                  </a:lnTo>
                  <a:lnTo>
                    <a:pt x="58879565" y="61309749"/>
                  </a:lnTo>
                  <a:lnTo>
                    <a:pt x="0" y="61309749"/>
                  </a:lnTo>
                  <a:lnTo>
                    <a:pt x="0" y="0"/>
                  </a:lnTo>
                  <a:close/>
                </a:path>
              </a:pathLst>
            </a:custGeom>
            <a:grpFill/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59024348" cy="61454531"/>
            </a:xfrm>
            <a:custGeom>
              <a:avLst/>
              <a:gdLst/>
              <a:ahLst/>
              <a:cxnLst/>
              <a:rect l="l" t="t" r="r" b="b"/>
              <a:pathLst>
                <a:path w="59024348" h="61454531">
                  <a:moveTo>
                    <a:pt x="58879569" y="61309752"/>
                  </a:moveTo>
                  <a:lnTo>
                    <a:pt x="59024348" y="61309752"/>
                  </a:lnTo>
                  <a:lnTo>
                    <a:pt x="59024348" y="61454531"/>
                  </a:lnTo>
                  <a:lnTo>
                    <a:pt x="58879569" y="61454531"/>
                  </a:lnTo>
                  <a:lnTo>
                    <a:pt x="58879569" y="61309752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61309752"/>
                  </a:lnTo>
                  <a:lnTo>
                    <a:pt x="0" y="61309752"/>
                  </a:lnTo>
                  <a:lnTo>
                    <a:pt x="0" y="144780"/>
                  </a:lnTo>
                  <a:close/>
                  <a:moveTo>
                    <a:pt x="0" y="61309752"/>
                  </a:moveTo>
                  <a:lnTo>
                    <a:pt x="144780" y="61309752"/>
                  </a:lnTo>
                  <a:lnTo>
                    <a:pt x="144780" y="61454531"/>
                  </a:lnTo>
                  <a:lnTo>
                    <a:pt x="0" y="61454531"/>
                  </a:lnTo>
                  <a:lnTo>
                    <a:pt x="0" y="61309752"/>
                  </a:lnTo>
                  <a:close/>
                  <a:moveTo>
                    <a:pt x="58879569" y="144780"/>
                  </a:moveTo>
                  <a:lnTo>
                    <a:pt x="59024348" y="144780"/>
                  </a:lnTo>
                  <a:lnTo>
                    <a:pt x="59024348" y="61309752"/>
                  </a:lnTo>
                  <a:lnTo>
                    <a:pt x="58879569" y="61309752"/>
                  </a:lnTo>
                  <a:lnTo>
                    <a:pt x="58879569" y="144780"/>
                  </a:lnTo>
                  <a:close/>
                  <a:moveTo>
                    <a:pt x="144780" y="61309752"/>
                  </a:moveTo>
                  <a:lnTo>
                    <a:pt x="58879569" y="61309752"/>
                  </a:lnTo>
                  <a:lnTo>
                    <a:pt x="58879569" y="61454531"/>
                  </a:lnTo>
                  <a:lnTo>
                    <a:pt x="144780" y="61454531"/>
                  </a:lnTo>
                  <a:lnTo>
                    <a:pt x="144780" y="61309752"/>
                  </a:lnTo>
                  <a:close/>
                  <a:moveTo>
                    <a:pt x="58879569" y="0"/>
                  </a:moveTo>
                  <a:lnTo>
                    <a:pt x="59024348" y="0"/>
                  </a:lnTo>
                  <a:lnTo>
                    <a:pt x="59024348" y="144780"/>
                  </a:lnTo>
                  <a:lnTo>
                    <a:pt x="58879569" y="144780"/>
                  </a:lnTo>
                  <a:lnTo>
                    <a:pt x="58879569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58879569" y="0"/>
                  </a:lnTo>
                  <a:lnTo>
                    <a:pt x="58879569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grpFill/>
          </p:spPr>
        </p:sp>
      </p:grpSp>
      <p:grpSp>
        <p:nvGrpSpPr>
          <p:cNvPr id="18" name="Group 18"/>
          <p:cNvGrpSpPr/>
          <p:nvPr/>
        </p:nvGrpSpPr>
        <p:grpSpPr>
          <a:xfrm>
            <a:off x="8992257" y="1181100"/>
            <a:ext cx="8267043" cy="8610600"/>
            <a:chOff x="0" y="0"/>
            <a:chExt cx="59024347" cy="61454530"/>
          </a:xfrm>
          <a:solidFill>
            <a:schemeClr val="bg1"/>
          </a:solidFill>
        </p:grpSpPr>
        <p:sp>
          <p:nvSpPr>
            <p:cNvPr id="19" name="Freeform 19"/>
            <p:cNvSpPr/>
            <p:nvPr/>
          </p:nvSpPr>
          <p:spPr>
            <a:xfrm>
              <a:off x="72390" y="72390"/>
              <a:ext cx="58879565" cy="61309749"/>
            </a:xfrm>
            <a:custGeom>
              <a:avLst/>
              <a:gdLst/>
              <a:ahLst/>
              <a:cxnLst/>
              <a:rect l="l" t="t" r="r" b="b"/>
              <a:pathLst>
                <a:path w="58879565" h="61309749">
                  <a:moveTo>
                    <a:pt x="0" y="0"/>
                  </a:moveTo>
                  <a:lnTo>
                    <a:pt x="58879565" y="0"/>
                  </a:lnTo>
                  <a:lnTo>
                    <a:pt x="58879565" y="61309749"/>
                  </a:lnTo>
                  <a:lnTo>
                    <a:pt x="0" y="61309749"/>
                  </a:lnTo>
                  <a:lnTo>
                    <a:pt x="0" y="0"/>
                  </a:lnTo>
                  <a:close/>
                </a:path>
              </a:pathLst>
            </a:custGeom>
            <a:grpFill/>
          </p:spPr>
        </p:sp>
        <p:sp>
          <p:nvSpPr>
            <p:cNvPr id="20" name="Freeform 20"/>
            <p:cNvSpPr/>
            <p:nvPr/>
          </p:nvSpPr>
          <p:spPr>
            <a:xfrm>
              <a:off x="0" y="0"/>
              <a:ext cx="59024348" cy="61454531"/>
            </a:xfrm>
            <a:custGeom>
              <a:avLst/>
              <a:gdLst/>
              <a:ahLst/>
              <a:cxnLst/>
              <a:rect l="l" t="t" r="r" b="b"/>
              <a:pathLst>
                <a:path w="59024348" h="61454531">
                  <a:moveTo>
                    <a:pt x="58879569" y="61309752"/>
                  </a:moveTo>
                  <a:lnTo>
                    <a:pt x="59024348" y="61309752"/>
                  </a:lnTo>
                  <a:lnTo>
                    <a:pt x="59024348" y="61454531"/>
                  </a:lnTo>
                  <a:lnTo>
                    <a:pt x="58879569" y="61454531"/>
                  </a:lnTo>
                  <a:lnTo>
                    <a:pt x="58879569" y="61309752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61309752"/>
                  </a:lnTo>
                  <a:lnTo>
                    <a:pt x="0" y="61309752"/>
                  </a:lnTo>
                  <a:lnTo>
                    <a:pt x="0" y="144780"/>
                  </a:lnTo>
                  <a:close/>
                  <a:moveTo>
                    <a:pt x="0" y="61309752"/>
                  </a:moveTo>
                  <a:lnTo>
                    <a:pt x="144780" y="61309752"/>
                  </a:lnTo>
                  <a:lnTo>
                    <a:pt x="144780" y="61454531"/>
                  </a:lnTo>
                  <a:lnTo>
                    <a:pt x="0" y="61454531"/>
                  </a:lnTo>
                  <a:lnTo>
                    <a:pt x="0" y="61309752"/>
                  </a:lnTo>
                  <a:close/>
                  <a:moveTo>
                    <a:pt x="58879569" y="144780"/>
                  </a:moveTo>
                  <a:lnTo>
                    <a:pt x="59024348" y="144780"/>
                  </a:lnTo>
                  <a:lnTo>
                    <a:pt x="59024348" y="61309752"/>
                  </a:lnTo>
                  <a:lnTo>
                    <a:pt x="58879569" y="61309752"/>
                  </a:lnTo>
                  <a:lnTo>
                    <a:pt x="58879569" y="144780"/>
                  </a:lnTo>
                  <a:close/>
                  <a:moveTo>
                    <a:pt x="144780" y="61309752"/>
                  </a:moveTo>
                  <a:lnTo>
                    <a:pt x="58879569" y="61309752"/>
                  </a:lnTo>
                  <a:lnTo>
                    <a:pt x="58879569" y="61454531"/>
                  </a:lnTo>
                  <a:lnTo>
                    <a:pt x="144780" y="61454531"/>
                  </a:lnTo>
                  <a:lnTo>
                    <a:pt x="144780" y="61309752"/>
                  </a:lnTo>
                  <a:close/>
                  <a:moveTo>
                    <a:pt x="58879569" y="0"/>
                  </a:moveTo>
                  <a:lnTo>
                    <a:pt x="59024348" y="0"/>
                  </a:lnTo>
                  <a:lnTo>
                    <a:pt x="59024348" y="144780"/>
                  </a:lnTo>
                  <a:lnTo>
                    <a:pt x="58879569" y="144780"/>
                  </a:lnTo>
                  <a:lnTo>
                    <a:pt x="58879569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58879569" y="0"/>
                  </a:lnTo>
                  <a:lnTo>
                    <a:pt x="58879569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grpFill/>
          </p:spPr>
        </p:sp>
      </p:grpSp>
      <p:sp>
        <p:nvSpPr>
          <p:cNvPr id="29" name="TextBox 9">
            <a:extLst>
              <a:ext uri="{FF2B5EF4-FFF2-40B4-BE49-F238E27FC236}">
                <a16:creationId xmlns:a16="http://schemas.microsoft.com/office/drawing/2014/main" id="{1FE88242-2A75-3899-DAB4-35B507C049FA}"/>
              </a:ext>
            </a:extLst>
          </p:cNvPr>
          <p:cNvSpPr txBox="1"/>
          <p:nvPr/>
        </p:nvSpPr>
        <p:spPr>
          <a:xfrm>
            <a:off x="329185" y="-26571"/>
            <a:ext cx="14544804" cy="9618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8399"/>
              </a:lnSpc>
              <a:spcBef>
                <a:spcPct val="0"/>
              </a:spcBef>
            </a:pPr>
            <a:r>
              <a:rPr lang="en-US" sz="4000" u="none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3.2 </a:t>
            </a:r>
            <a:r>
              <a:rPr lang="ko-KR" altLang="en-US" sz="4000" u="none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교육 전 후 현황 비교</a:t>
            </a:r>
            <a:r>
              <a:rPr lang="en-US" altLang="ko-KR" sz="4000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– </a:t>
            </a:r>
            <a:r>
              <a:rPr lang="ko-KR" altLang="en-US" sz="4000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이용 금액 변화량</a:t>
            </a:r>
            <a:endParaRPr lang="en-US" sz="4000" u="none" dirty="0">
              <a:solidFill>
                <a:srgbClr val="000000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957144" y="2234366"/>
            <a:ext cx="6733087" cy="4385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640"/>
              </a:lnSpc>
            </a:pPr>
            <a:r>
              <a:rPr lang="ko-KR" altLang="en-US" sz="2600" u="none" spc="-13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전체 </a:t>
            </a:r>
            <a:r>
              <a:rPr lang="ko-KR" altLang="en-US" sz="2600" spc="-13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변화량</a:t>
            </a:r>
            <a:endParaRPr lang="en-US" sz="2600" u="none" spc="-13" dirty="0">
              <a:solidFill>
                <a:srgbClr val="000000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30" name="TextBox 23">
            <a:extLst>
              <a:ext uri="{FF2B5EF4-FFF2-40B4-BE49-F238E27FC236}">
                <a16:creationId xmlns:a16="http://schemas.microsoft.com/office/drawing/2014/main" id="{06A4B0C9-5656-3F07-49DD-92FFA15EAAFD}"/>
              </a:ext>
            </a:extLst>
          </p:cNvPr>
          <p:cNvSpPr txBox="1"/>
          <p:nvPr/>
        </p:nvSpPr>
        <p:spPr>
          <a:xfrm>
            <a:off x="9248905" y="2224543"/>
            <a:ext cx="6733087" cy="4385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640"/>
              </a:lnSpc>
            </a:pPr>
            <a:r>
              <a:rPr lang="ko-KR" altLang="en-US" sz="2600" spc="-13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소비 유형별 이용 금액 변화량</a:t>
            </a:r>
            <a:endParaRPr lang="en-US" altLang="ko-KR" sz="2600" u="none" spc="-13" dirty="0">
              <a:solidFill>
                <a:srgbClr val="000000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31" name="TextBox 5">
            <a:extLst>
              <a:ext uri="{FF2B5EF4-FFF2-40B4-BE49-F238E27FC236}">
                <a16:creationId xmlns:a16="http://schemas.microsoft.com/office/drawing/2014/main" id="{4E595A36-BBDA-01BD-B375-3DE39CE022F5}"/>
              </a:ext>
            </a:extLst>
          </p:cNvPr>
          <p:cNvSpPr txBox="1"/>
          <p:nvPr/>
        </p:nvSpPr>
        <p:spPr>
          <a:xfrm>
            <a:off x="1048792" y="3057881"/>
            <a:ext cx="6184240" cy="10772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8399"/>
              </a:lnSpc>
              <a:spcBef>
                <a:spcPct val="0"/>
              </a:spcBef>
            </a:pPr>
            <a:r>
              <a:rPr lang="en-US" sz="6999" u="none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+3,905,702</a:t>
            </a:r>
            <a:r>
              <a:rPr lang="ko-KR" altLang="en-US" sz="6999" u="none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원</a:t>
            </a:r>
            <a:endParaRPr lang="en-US" sz="6999" u="none" dirty="0">
              <a:solidFill>
                <a:srgbClr val="000000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0D6D38F7-8C70-45D2-E89E-92C642960CD4}"/>
              </a:ext>
            </a:extLst>
          </p:cNvPr>
          <p:cNvGrpSpPr/>
          <p:nvPr/>
        </p:nvGrpSpPr>
        <p:grpSpPr>
          <a:xfrm>
            <a:off x="957144" y="4744501"/>
            <a:ext cx="6733087" cy="4455278"/>
            <a:chOff x="957144" y="4744501"/>
            <a:chExt cx="6733087" cy="4455278"/>
          </a:xfrm>
        </p:grpSpPr>
        <p:sp>
          <p:nvSpPr>
            <p:cNvPr id="35" name="TextBox 23">
              <a:extLst>
                <a:ext uri="{FF2B5EF4-FFF2-40B4-BE49-F238E27FC236}">
                  <a16:creationId xmlns:a16="http://schemas.microsoft.com/office/drawing/2014/main" id="{9C9A7C4B-6BEA-C5DC-6794-B39511E9FBD0}"/>
                </a:ext>
              </a:extLst>
            </p:cNvPr>
            <p:cNvSpPr txBox="1"/>
            <p:nvPr/>
          </p:nvSpPr>
          <p:spPr>
            <a:xfrm>
              <a:off x="957144" y="4744501"/>
              <a:ext cx="6733087" cy="43858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3640"/>
                </a:lnSpc>
              </a:pPr>
              <a:r>
                <a:rPr lang="ko-KR" altLang="en-US" sz="2600" u="none" spc="-13" dirty="0">
                  <a:solidFill>
                    <a:srgbClr val="000000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  <a:t>변화량 </a:t>
              </a:r>
              <a:r>
                <a:rPr lang="en-US" altLang="ko-KR" sz="2600" spc="-13" dirty="0">
                  <a:solidFill>
                    <a:srgbClr val="000000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  <a:t>Top5 </a:t>
              </a:r>
              <a:r>
                <a:rPr lang="ko-KR" altLang="en-US" sz="2600" spc="-13" dirty="0">
                  <a:solidFill>
                    <a:srgbClr val="000000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  <a:t>유형</a:t>
              </a:r>
              <a:endParaRPr lang="en-US" sz="2600" u="none" spc="-13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</p:txBody>
        </p:sp>
        <p:sp>
          <p:nvSpPr>
            <p:cNvPr id="36" name="TextBox 5">
              <a:extLst>
                <a:ext uri="{FF2B5EF4-FFF2-40B4-BE49-F238E27FC236}">
                  <a16:creationId xmlns:a16="http://schemas.microsoft.com/office/drawing/2014/main" id="{F124448D-90B7-7BB3-F94C-C62A25A2DAB3}"/>
                </a:ext>
              </a:extLst>
            </p:cNvPr>
            <p:cNvSpPr txBox="1"/>
            <p:nvPr/>
          </p:nvSpPr>
          <p:spPr>
            <a:xfrm>
              <a:off x="1701863" y="5568016"/>
              <a:ext cx="5988367" cy="363176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514350" lvl="0" indent="-514350">
                <a:lnSpc>
                  <a:spcPct val="150000"/>
                </a:lnSpc>
                <a:spcBef>
                  <a:spcPct val="0"/>
                </a:spcBef>
                <a:buAutoNum type="arabicPeriod"/>
              </a:pPr>
              <a:r>
                <a:rPr lang="ko-KR" altLang="en-US" sz="3200" u="none" dirty="0">
                  <a:solidFill>
                    <a:srgbClr val="000000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  <a:t>쇼핑</a:t>
              </a:r>
              <a:r>
                <a:rPr lang="en-US" altLang="ko-KR" sz="3200" u="none" dirty="0">
                  <a:solidFill>
                    <a:srgbClr val="000000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  <a:t>(+2,540,305</a:t>
              </a:r>
              <a:r>
                <a:rPr lang="ko-KR" altLang="en-US" sz="3200" u="none" dirty="0">
                  <a:solidFill>
                    <a:srgbClr val="000000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  <a:t>원</a:t>
              </a:r>
              <a:r>
                <a:rPr lang="en-US" altLang="ko-KR" sz="3200" u="none" dirty="0">
                  <a:solidFill>
                    <a:srgbClr val="000000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  <a:t>)</a:t>
              </a:r>
            </a:p>
            <a:p>
              <a:pPr marL="514350" lvl="0" indent="-514350">
                <a:lnSpc>
                  <a:spcPct val="150000"/>
                </a:lnSpc>
                <a:spcBef>
                  <a:spcPct val="0"/>
                </a:spcBef>
                <a:buAutoNum type="arabicPeriod"/>
              </a:pPr>
              <a:r>
                <a:rPr lang="ko-KR" altLang="en-US" sz="3200" u="none" dirty="0">
                  <a:solidFill>
                    <a:srgbClr val="000000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  <a:t>식비</a:t>
              </a:r>
              <a:r>
                <a:rPr lang="en-US" altLang="ko-KR" sz="3200" u="none" dirty="0">
                  <a:solidFill>
                    <a:srgbClr val="000000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  <a:t>(+1,135,378</a:t>
              </a:r>
              <a:r>
                <a:rPr lang="ko-KR" altLang="en-US" sz="3200" u="none" dirty="0">
                  <a:solidFill>
                    <a:srgbClr val="000000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  <a:t>원</a:t>
              </a:r>
              <a:r>
                <a:rPr lang="en-US" altLang="ko-KR" sz="3200" u="none" dirty="0">
                  <a:solidFill>
                    <a:srgbClr val="000000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  <a:t>)</a:t>
              </a:r>
            </a:p>
            <a:p>
              <a:pPr marL="514350" lvl="0" indent="-514350">
                <a:lnSpc>
                  <a:spcPct val="150000"/>
                </a:lnSpc>
                <a:spcBef>
                  <a:spcPct val="0"/>
                </a:spcBef>
                <a:buAutoNum type="arabicPeriod"/>
              </a:pPr>
              <a:r>
                <a:rPr lang="ko-KR" altLang="en-US" sz="3200" u="none" dirty="0">
                  <a:solidFill>
                    <a:srgbClr val="000000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  <a:t>자동차</a:t>
              </a:r>
              <a:r>
                <a:rPr lang="en-US" altLang="ko-KR" sz="3200" u="none" dirty="0">
                  <a:solidFill>
                    <a:srgbClr val="000000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  <a:t>/</a:t>
              </a:r>
              <a:r>
                <a:rPr lang="ko-KR" altLang="en-US" sz="3200" u="none" dirty="0">
                  <a:solidFill>
                    <a:srgbClr val="000000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  <a:t>기타교통</a:t>
              </a:r>
              <a:r>
                <a:rPr lang="en-US" altLang="ko-KR" sz="3200" u="none" dirty="0">
                  <a:solidFill>
                    <a:srgbClr val="000000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  <a:t>(-803,223</a:t>
              </a:r>
              <a:r>
                <a:rPr lang="ko-KR" altLang="en-US" sz="3200" u="none" dirty="0">
                  <a:solidFill>
                    <a:srgbClr val="000000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  <a:t>원</a:t>
              </a:r>
              <a:r>
                <a:rPr lang="en-US" altLang="ko-KR" sz="3200" u="none" dirty="0">
                  <a:solidFill>
                    <a:srgbClr val="000000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  <a:t>)</a:t>
              </a:r>
            </a:p>
            <a:p>
              <a:pPr marL="514350" lvl="0" indent="-514350">
                <a:lnSpc>
                  <a:spcPct val="150000"/>
                </a:lnSpc>
                <a:spcBef>
                  <a:spcPct val="0"/>
                </a:spcBef>
                <a:buAutoNum type="arabicPeriod"/>
              </a:pPr>
              <a:r>
                <a:rPr lang="ko-KR" altLang="en-US" sz="3200" dirty="0">
                  <a:solidFill>
                    <a:srgbClr val="000000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  <a:t>대중교통</a:t>
              </a:r>
              <a:r>
                <a:rPr lang="en-US" altLang="ko-KR" sz="3200" dirty="0">
                  <a:solidFill>
                    <a:srgbClr val="000000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  <a:t>(+721,137</a:t>
              </a:r>
              <a:r>
                <a:rPr lang="ko-KR" altLang="en-US" sz="3200" dirty="0">
                  <a:solidFill>
                    <a:srgbClr val="000000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  <a:t>원</a:t>
              </a:r>
              <a:r>
                <a:rPr lang="en-US" altLang="ko-KR" sz="3200" dirty="0">
                  <a:solidFill>
                    <a:srgbClr val="000000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  <a:t>)</a:t>
              </a:r>
            </a:p>
            <a:p>
              <a:pPr marL="514350" lvl="0" indent="-514350">
                <a:lnSpc>
                  <a:spcPct val="150000"/>
                </a:lnSpc>
                <a:spcBef>
                  <a:spcPct val="0"/>
                </a:spcBef>
                <a:buAutoNum type="arabicPeriod"/>
              </a:pPr>
              <a:r>
                <a:rPr lang="ko-KR" altLang="en-US" sz="3200" dirty="0">
                  <a:solidFill>
                    <a:srgbClr val="000000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  <a:t>취미</a:t>
              </a:r>
              <a:r>
                <a:rPr lang="en-US" altLang="ko-KR" sz="3200" dirty="0">
                  <a:solidFill>
                    <a:srgbClr val="000000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  <a:t>/</a:t>
              </a:r>
              <a:r>
                <a:rPr lang="ko-KR" altLang="en-US" sz="3200" dirty="0">
                  <a:solidFill>
                    <a:srgbClr val="000000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  <a:t>여가</a:t>
              </a:r>
              <a:r>
                <a:rPr lang="en-US" altLang="ko-KR" sz="3200" dirty="0">
                  <a:solidFill>
                    <a:srgbClr val="000000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  <a:t>(-437,216</a:t>
              </a:r>
              <a:r>
                <a:rPr lang="ko-KR" altLang="en-US" sz="3200" dirty="0">
                  <a:solidFill>
                    <a:srgbClr val="000000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  <a:t>원</a:t>
              </a:r>
              <a:r>
                <a:rPr lang="en-US" altLang="ko-KR" sz="3200" dirty="0">
                  <a:solidFill>
                    <a:srgbClr val="000000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  <a:t>)</a:t>
              </a:r>
              <a:endParaRPr lang="en-US" sz="3200" u="none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</p:txBody>
        </p:sp>
      </p:grpSp>
      <p:pic>
        <p:nvPicPr>
          <p:cNvPr id="7" name="그림 6" descr="차트이(가) 표시된 사진&#10;&#10;자동 생성된 설명">
            <a:extLst>
              <a:ext uri="{FF2B5EF4-FFF2-40B4-BE49-F238E27FC236}">
                <a16:creationId xmlns:a16="http://schemas.microsoft.com/office/drawing/2014/main" id="{DEDAD821-31AB-E0F7-DE61-3B8BE16775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0391" y="3719508"/>
            <a:ext cx="9428338" cy="565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3877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8"/>
          <p:cNvGrpSpPr/>
          <p:nvPr/>
        </p:nvGrpSpPr>
        <p:grpSpPr>
          <a:xfrm>
            <a:off x="8992257" y="1181100"/>
            <a:ext cx="8267043" cy="8610600"/>
            <a:chOff x="0" y="0"/>
            <a:chExt cx="59024347" cy="61454530"/>
          </a:xfrm>
          <a:solidFill>
            <a:schemeClr val="bg1"/>
          </a:solidFill>
        </p:grpSpPr>
        <p:sp>
          <p:nvSpPr>
            <p:cNvPr id="19" name="Freeform 19"/>
            <p:cNvSpPr/>
            <p:nvPr/>
          </p:nvSpPr>
          <p:spPr>
            <a:xfrm>
              <a:off x="72390" y="72390"/>
              <a:ext cx="58879565" cy="61309749"/>
            </a:xfrm>
            <a:custGeom>
              <a:avLst/>
              <a:gdLst/>
              <a:ahLst/>
              <a:cxnLst/>
              <a:rect l="l" t="t" r="r" b="b"/>
              <a:pathLst>
                <a:path w="58879565" h="61309749">
                  <a:moveTo>
                    <a:pt x="0" y="0"/>
                  </a:moveTo>
                  <a:lnTo>
                    <a:pt x="58879565" y="0"/>
                  </a:lnTo>
                  <a:lnTo>
                    <a:pt x="58879565" y="61309749"/>
                  </a:lnTo>
                  <a:lnTo>
                    <a:pt x="0" y="61309749"/>
                  </a:lnTo>
                  <a:lnTo>
                    <a:pt x="0" y="0"/>
                  </a:lnTo>
                  <a:close/>
                </a:path>
              </a:pathLst>
            </a:custGeom>
            <a:grpFill/>
          </p:spPr>
        </p:sp>
        <p:sp>
          <p:nvSpPr>
            <p:cNvPr id="20" name="Freeform 20"/>
            <p:cNvSpPr/>
            <p:nvPr/>
          </p:nvSpPr>
          <p:spPr>
            <a:xfrm>
              <a:off x="0" y="0"/>
              <a:ext cx="59024348" cy="61454531"/>
            </a:xfrm>
            <a:custGeom>
              <a:avLst/>
              <a:gdLst/>
              <a:ahLst/>
              <a:cxnLst/>
              <a:rect l="l" t="t" r="r" b="b"/>
              <a:pathLst>
                <a:path w="59024348" h="61454531">
                  <a:moveTo>
                    <a:pt x="58879569" y="61309752"/>
                  </a:moveTo>
                  <a:lnTo>
                    <a:pt x="59024348" y="61309752"/>
                  </a:lnTo>
                  <a:lnTo>
                    <a:pt x="59024348" y="61454531"/>
                  </a:lnTo>
                  <a:lnTo>
                    <a:pt x="58879569" y="61454531"/>
                  </a:lnTo>
                  <a:lnTo>
                    <a:pt x="58879569" y="61309752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61309752"/>
                  </a:lnTo>
                  <a:lnTo>
                    <a:pt x="0" y="61309752"/>
                  </a:lnTo>
                  <a:lnTo>
                    <a:pt x="0" y="144780"/>
                  </a:lnTo>
                  <a:close/>
                  <a:moveTo>
                    <a:pt x="0" y="61309752"/>
                  </a:moveTo>
                  <a:lnTo>
                    <a:pt x="144780" y="61309752"/>
                  </a:lnTo>
                  <a:lnTo>
                    <a:pt x="144780" y="61454531"/>
                  </a:lnTo>
                  <a:lnTo>
                    <a:pt x="0" y="61454531"/>
                  </a:lnTo>
                  <a:lnTo>
                    <a:pt x="0" y="61309752"/>
                  </a:lnTo>
                  <a:close/>
                  <a:moveTo>
                    <a:pt x="58879569" y="144780"/>
                  </a:moveTo>
                  <a:lnTo>
                    <a:pt x="59024348" y="144780"/>
                  </a:lnTo>
                  <a:lnTo>
                    <a:pt x="59024348" y="61309752"/>
                  </a:lnTo>
                  <a:lnTo>
                    <a:pt x="58879569" y="61309752"/>
                  </a:lnTo>
                  <a:lnTo>
                    <a:pt x="58879569" y="144780"/>
                  </a:lnTo>
                  <a:close/>
                  <a:moveTo>
                    <a:pt x="144780" y="61309752"/>
                  </a:moveTo>
                  <a:lnTo>
                    <a:pt x="58879569" y="61309752"/>
                  </a:lnTo>
                  <a:lnTo>
                    <a:pt x="58879569" y="61454531"/>
                  </a:lnTo>
                  <a:lnTo>
                    <a:pt x="144780" y="61454531"/>
                  </a:lnTo>
                  <a:lnTo>
                    <a:pt x="144780" y="61309752"/>
                  </a:lnTo>
                  <a:close/>
                  <a:moveTo>
                    <a:pt x="58879569" y="0"/>
                  </a:moveTo>
                  <a:lnTo>
                    <a:pt x="59024348" y="0"/>
                  </a:lnTo>
                  <a:lnTo>
                    <a:pt x="59024348" y="144780"/>
                  </a:lnTo>
                  <a:lnTo>
                    <a:pt x="58879569" y="144780"/>
                  </a:lnTo>
                  <a:lnTo>
                    <a:pt x="58879569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58879569" y="0"/>
                  </a:lnTo>
                  <a:lnTo>
                    <a:pt x="58879569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grpFill/>
          </p:spPr>
        </p:sp>
      </p:grpSp>
      <p:sp>
        <p:nvSpPr>
          <p:cNvPr id="29" name="TextBox 9">
            <a:extLst>
              <a:ext uri="{FF2B5EF4-FFF2-40B4-BE49-F238E27FC236}">
                <a16:creationId xmlns:a16="http://schemas.microsoft.com/office/drawing/2014/main" id="{1FE88242-2A75-3899-DAB4-35B507C049FA}"/>
              </a:ext>
            </a:extLst>
          </p:cNvPr>
          <p:cNvSpPr txBox="1"/>
          <p:nvPr/>
        </p:nvSpPr>
        <p:spPr>
          <a:xfrm>
            <a:off x="329185" y="-26571"/>
            <a:ext cx="14544804" cy="9618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8399"/>
              </a:lnSpc>
              <a:spcBef>
                <a:spcPct val="0"/>
              </a:spcBef>
            </a:pPr>
            <a:r>
              <a:rPr lang="en-US" sz="4000" u="none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3.2 </a:t>
            </a:r>
            <a:r>
              <a:rPr lang="ko-KR" altLang="en-US" sz="4000" u="none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교육 전 후 현황 비교 </a:t>
            </a:r>
            <a:r>
              <a:rPr lang="en-US" altLang="ko-KR" sz="4000" u="none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– </a:t>
            </a:r>
            <a:r>
              <a:rPr lang="ko-KR" altLang="en-US" sz="4000" u="none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이용 횟수 </a:t>
            </a:r>
            <a:r>
              <a:rPr lang="ko-KR" altLang="en-US" sz="4000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변화량</a:t>
            </a:r>
            <a:endParaRPr lang="en-US" sz="4000" u="none" dirty="0">
              <a:solidFill>
                <a:srgbClr val="000000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957144" y="2234366"/>
            <a:ext cx="6733087" cy="4385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640"/>
              </a:lnSpc>
            </a:pPr>
            <a:r>
              <a:rPr lang="ko-KR" altLang="en-US" sz="2600" u="none" spc="-13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전체 </a:t>
            </a:r>
            <a:r>
              <a:rPr lang="ko-KR" altLang="en-US" sz="2600" spc="-13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변화량</a:t>
            </a:r>
            <a:endParaRPr lang="en-US" sz="2600" u="none" spc="-13" dirty="0">
              <a:solidFill>
                <a:srgbClr val="000000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30" name="TextBox 23">
            <a:extLst>
              <a:ext uri="{FF2B5EF4-FFF2-40B4-BE49-F238E27FC236}">
                <a16:creationId xmlns:a16="http://schemas.microsoft.com/office/drawing/2014/main" id="{06A4B0C9-5656-3F07-49DD-92FFA15EAAFD}"/>
              </a:ext>
            </a:extLst>
          </p:cNvPr>
          <p:cNvSpPr txBox="1"/>
          <p:nvPr/>
        </p:nvSpPr>
        <p:spPr>
          <a:xfrm>
            <a:off x="9248905" y="2224543"/>
            <a:ext cx="6733087" cy="4385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640"/>
              </a:lnSpc>
            </a:pPr>
            <a:r>
              <a:rPr lang="ko-KR" altLang="en-US" sz="2600" spc="-13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소비 유형별 이용 횟수 변화량</a:t>
            </a:r>
            <a:endParaRPr lang="en-US" altLang="ko-KR" sz="2600" u="none" spc="-13" dirty="0">
              <a:solidFill>
                <a:srgbClr val="000000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31" name="TextBox 5">
            <a:extLst>
              <a:ext uri="{FF2B5EF4-FFF2-40B4-BE49-F238E27FC236}">
                <a16:creationId xmlns:a16="http://schemas.microsoft.com/office/drawing/2014/main" id="{4E595A36-BBDA-01BD-B375-3DE39CE022F5}"/>
              </a:ext>
            </a:extLst>
          </p:cNvPr>
          <p:cNvSpPr txBox="1"/>
          <p:nvPr/>
        </p:nvSpPr>
        <p:spPr>
          <a:xfrm>
            <a:off x="1701864" y="3057881"/>
            <a:ext cx="5243646" cy="10772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8399"/>
              </a:lnSpc>
              <a:spcBef>
                <a:spcPct val="0"/>
              </a:spcBef>
            </a:pPr>
            <a:r>
              <a:rPr lang="en-US" sz="6999" u="none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+404</a:t>
            </a:r>
          </a:p>
        </p:txBody>
      </p:sp>
      <p:sp>
        <p:nvSpPr>
          <p:cNvPr id="35" name="TextBox 23">
            <a:extLst>
              <a:ext uri="{FF2B5EF4-FFF2-40B4-BE49-F238E27FC236}">
                <a16:creationId xmlns:a16="http://schemas.microsoft.com/office/drawing/2014/main" id="{9C9A7C4B-6BEA-C5DC-6794-B39511E9FBD0}"/>
              </a:ext>
            </a:extLst>
          </p:cNvPr>
          <p:cNvSpPr txBox="1"/>
          <p:nvPr/>
        </p:nvSpPr>
        <p:spPr>
          <a:xfrm>
            <a:off x="957144" y="4744501"/>
            <a:ext cx="6733087" cy="4385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640"/>
              </a:lnSpc>
            </a:pPr>
            <a:r>
              <a:rPr lang="ko-KR" altLang="en-US" sz="2600" u="none" spc="-13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변화량 </a:t>
            </a:r>
            <a:r>
              <a:rPr lang="en-US" altLang="ko-KR" sz="2600" spc="-13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Top5 </a:t>
            </a:r>
            <a:r>
              <a:rPr lang="ko-KR" altLang="en-US" sz="2600" spc="-13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유형</a:t>
            </a:r>
            <a:endParaRPr lang="en-US" sz="2600" u="none" spc="-13" dirty="0">
              <a:solidFill>
                <a:srgbClr val="000000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36" name="TextBox 5">
            <a:extLst>
              <a:ext uri="{FF2B5EF4-FFF2-40B4-BE49-F238E27FC236}">
                <a16:creationId xmlns:a16="http://schemas.microsoft.com/office/drawing/2014/main" id="{F124448D-90B7-7BB3-F94C-C62A25A2DAB3}"/>
              </a:ext>
            </a:extLst>
          </p:cNvPr>
          <p:cNvSpPr txBox="1"/>
          <p:nvPr/>
        </p:nvSpPr>
        <p:spPr>
          <a:xfrm>
            <a:off x="1701864" y="5568016"/>
            <a:ext cx="5531168" cy="36317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14350" lvl="0" indent="-514350">
              <a:lnSpc>
                <a:spcPct val="150000"/>
              </a:lnSpc>
              <a:spcBef>
                <a:spcPct val="0"/>
              </a:spcBef>
              <a:buAutoNum type="arabicPeriod"/>
            </a:pPr>
            <a:r>
              <a:rPr lang="ko-KR" altLang="en-US" sz="3200" u="none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편의점</a:t>
            </a:r>
            <a:r>
              <a:rPr lang="en-US" altLang="ko-KR" sz="3200" u="none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/</a:t>
            </a:r>
            <a:r>
              <a:rPr lang="ko-KR" altLang="en-US" sz="3200" u="none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마트</a:t>
            </a:r>
            <a:r>
              <a:rPr lang="en-US" altLang="ko-KR" sz="3200" u="none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(+178)</a:t>
            </a:r>
          </a:p>
          <a:p>
            <a:pPr marL="514350" lvl="0" indent="-514350">
              <a:lnSpc>
                <a:spcPct val="150000"/>
              </a:lnSpc>
              <a:spcBef>
                <a:spcPct val="0"/>
              </a:spcBef>
              <a:buAutoNum type="arabicPeriod"/>
            </a:pPr>
            <a:r>
              <a:rPr lang="ko-KR" altLang="en-US" sz="3200" u="none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식비</a:t>
            </a:r>
            <a:r>
              <a:rPr lang="en-US" altLang="ko-KR" sz="3200" u="none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(+172)</a:t>
            </a:r>
          </a:p>
          <a:p>
            <a:pPr marL="514350" lvl="0" indent="-514350">
              <a:lnSpc>
                <a:spcPct val="150000"/>
              </a:lnSpc>
              <a:spcBef>
                <a:spcPct val="0"/>
              </a:spcBef>
              <a:buAutoNum type="arabicPeriod"/>
            </a:pPr>
            <a:r>
              <a:rPr lang="ko-KR" altLang="en-US" sz="3200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카페</a:t>
            </a:r>
            <a:r>
              <a:rPr lang="en-US" altLang="ko-KR" sz="3200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(+115)</a:t>
            </a:r>
          </a:p>
          <a:p>
            <a:pPr marL="514350" indent="-514350">
              <a:lnSpc>
                <a:spcPct val="150000"/>
              </a:lnSpc>
              <a:spcBef>
                <a:spcPct val="0"/>
              </a:spcBef>
              <a:buFontTx/>
              <a:buAutoNum type="arabicPeriod"/>
            </a:pPr>
            <a:r>
              <a:rPr lang="ko-KR" altLang="en-US" sz="3200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취미</a:t>
            </a:r>
            <a:r>
              <a:rPr lang="en-US" altLang="ko-KR" sz="3200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/</a:t>
            </a:r>
            <a:r>
              <a:rPr lang="ko-KR" altLang="en-US" sz="3200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여가</a:t>
            </a:r>
            <a:r>
              <a:rPr lang="en-US" altLang="ko-KR" sz="3200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(-83)</a:t>
            </a:r>
            <a:endParaRPr lang="en-US" altLang="ko-KR" sz="3200" u="none" dirty="0">
              <a:solidFill>
                <a:srgbClr val="000000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 marL="514350" lvl="0" indent="-514350">
              <a:lnSpc>
                <a:spcPct val="150000"/>
              </a:lnSpc>
              <a:spcBef>
                <a:spcPct val="0"/>
              </a:spcBef>
              <a:buAutoNum type="arabicPeriod"/>
            </a:pPr>
            <a:r>
              <a:rPr lang="ko-KR" altLang="en-US" sz="3200" u="none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자동차</a:t>
            </a:r>
            <a:r>
              <a:rPr lang="en-US" altLang="ko-KR" sz="3200" u="none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/</a:t>
            </a:r>
            <a:r>
              <a:rPr lang="ko-KR" altLang="en-US" sz="3200" u="none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기타교통</a:t>
            </a:r>
            <a:r>
              <a:rPr lang="en-US" altLang="ko-KR" sz="3200" u="none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(</a:t>
            </a:r>
            <a:r>
              <a:rPr lang="en-US" altLang="ko-KR" sz="3200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-32</a:t>
            </a:r>
            <a:r>
              <a:rPr lang="en-US" altLang="ko-KR" sz="3200" u="none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)</a:t>
            </a:r>
          </a:p>
        </p:txBody>
      </p:sp>
      <p:pic>
        <p:nvPicPr>
          <p:cNvPr id="8" name="그림 7" descr="차트이(가) 표시된 사진">
            <a:extLst>
              <a:ext uri="{FF2B5EF4-FFF2-40B4-BE49-F238E27FC236}">
                <a16:creationId xmlns:a16="http://schemas.microsoft.com/office/drawing/2014/main" id="{CC960CE3-4014-3BFF-67F2-7FC6642C4F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0040" y="3714745"/>
            <a:ext cx="9430815" cy="5653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006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9">
            <a:extLst>
              <a:ext uri="{FF2B5EF4-FFF2-40B4-BE49-F238E27FC236}">
                <a16:creationId xmlns:a16="http://schemas.microsoft.com/office/drawing/2014/main" id="{1FE88242-2A75-3899-DAB4-35B507C049FA}"/>
              </a:ext>
            </a:extLst>
          </p:cNvPr>
          <p:cNvSpPr txBox="1"/>
          <p:nvPr/>
        </p:nvSpPr>
        <p:spPr>
          <a:xfrm>
            <a:off x="329185" y="-26571"/>
            <a:ext cx="14544804" cy="9618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8399"/>
              </a:lnSpc>
              <a:spcBef>
                <a:spcPct val="0"/>
              </a:spcBef>
            </a:pPr>
            <a:r>
              <a:rPr lang="en-US" sz="4000" u="none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3.2 </a:t>
            </a:r>
            <a:r>
              <a:rPr lang="ko-KR" altLang="en-US" sz="4000" u="none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교육 전 후 현황 비교 </a:t>
            </a:r>
            <a:r>
              <a:rPr lang="en-US" altLang="ko-KR" sz="4000" u="none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– </a:t>
            </a:r>
            <a:r>
              <a:rPr lang="ko-KR" altLang="en-US" sz="4000" u="none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변화량 </a:t>
            </a:r>
            <a:r>
              <a:rPr lang="en-US" altLang="ko-KR" sz="4000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Top5</a:t>
            </a:r>
            <a:endParaRPr lang="en-US" sz="4000" u="none" dirty="0">
              <a:solidFill>
                <a:srgbClr val="000000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D09EABD7-612A-FE19-5A2A-CFF1F59BE7D9}"/>
              </a:ext>
            </a:extLst>
          </p:cNvPr>
          <p:cNvGrpSpPr/>
          <p:nvPr/>
        </p:nvGrpSpPr>
        <p:grpSpPr>
          <a:xfrm>
            <a:off x="9704889" y="3162300"/>
            <a:ext cx="6733087" cy="4455278"/>
            <a:chOff x="957144" y="4744501"/>
            <a:chExt cx="6733087" cy="4455278"/>
          </a:xfrm>
        </p:grpSpPr>
        <p:sp>
          <p:nvSpPr>
            <p:cNvPr id="35" name="TextBox 23">
              <a:extLst>
                <a:ext uri="{FF2B5EF4-FFF2-40B4-BE49-F238E27FC236}">
                  <a16:creationId xmlns:a16="http://schemas.microsoft.com/office/drawing/2014/main" id="{9C9A7C4B-6BEA-C5DC-6794-B39511E9FBD0}"/>
                </a:ext>
              </a:extLst>
            </p:cNvPr>
            <p:cNvSpPr txBox="1"/>
            <p:nvPr/>
          </p:nvSpPr>
          <p:spPr>
            <a:xfrm>
              <a:off x="957144" y="4744501"/>
              <a:ext cx="6733087" cy="43858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3640"/>
                </a:lnSpc>
              </a:pPr>
              <a:r>
                <a:rPr lang="ko-KR" altLang="en-US" sz="2600" spc="-13" dirty="0">
                  <a:solidFill>
                    <a:srgbClr val="000000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  <a:t>이용 횟수 </a:t>
              </a:r>
              <a:r>
                <a:rPr lang="ko-KR" altLang="en-US" sz="2600" u="none" spc="-13" dirty="0">
                  <a:solidFill>
                    <a:srgbClr val="000000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  <a:t>변화량 </a:t>
              </a:r>
              <a:r>
                <a:rPr lang="en-US" altLang="ko-KR" sz="2600" spc="-13" dirty="0">
                  <a:solidFill>
                    <a:srgbClr val="000000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  <a:t>Top5 </a:t>
              </a:r>
              <a:r>
                <a:rPr lang="ko-KR" altLang="en-US" sz="2600" spc="-13" dirty="0">
                  <a:solidFill>
                    <a:srgbClr val="000000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  <a:t>유형</a:t>
              </a:r>
              <a:endParaRPr lang="en-US" sz="2600" u="none" spc="-13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</p:txBody>
        </p:sp>
        <p:sp>
          <p:nvSpPr>
            <p:cNvPr id="36" name="TextBox 5">
              <a:extLst>
                <a:ext uri="{FF2B5EF4-FFF2-40B4-BE49-F238E27FC236}">
                  <a16:creationId xmlns:a16="http://schemas.microsoft.com/office/drawing/2014/main" id="{F124448D-90B7-7BB3-F94C-C62A25A2DAB3}"/>
                </a:ext>
              </a:extLst>
            </p:cNvPr>
            <p:cNvSpPr txBox="1"/>
            <p:nvPr/>
          </p:nvSpPr>
          <p:spPr>
            <a:xfrm>
              <a:off x="1701864" y="5568016"/>
              <a:ext cx="5531168" cy="363176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514350" lvl="0" indent="-514350">
                <a:lnSpc>
                  <a:spcPct val="150000"/>
                </a:lnSpc>
                <a:spcBef>
                  <a:spcPct val="0"/>
                </a:spcBef>
                <a:buAutoNum type="arabicPeriod"/>
              </a:pPr>
              <a:r>
                <a:rPr lang="ko-KR" altLang="en-US" sz="3200" u="none" dirty="0">
                  <a:solidFill>
                    <a:srgbClr val="000000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  <a:t>편의점</a:t>
              </a:r>
              <a:r>
                <a:rPr lang="en-US" altLang="ko-KR" sz="3200" u="none" dirty="0">
                  <a:solidFill>
                    <a:srgbClr val="000000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  <a:t>/</a:t>
              </a:r>
              <a:r>
                <a:rPr lang="ko-KR" altLang="en-US" sz="3200" u="none" dirty="0">
                  <a:solidFill>
                    <a:srgbClr val="000000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  <a:t>마트</a:t>
              </a:r>
              <a:r>
                <a:rPr lang="en-US" altLang="ko-KR" sz="3200" u="none" dirty="0">
                  <a:solidFill>
                    <a:srgbClr val="000000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  <a:t>(+178)</a:t>
              </a:r>
            </a:p>
            <a:p>
              <a:pPr marL="514350" lvl="0" indent="-514350">
                <a:lnSpc>
                  <a:spcPct val="150000"/>
                </a:lnSpc>
                <a:spcBef>
                  <a:spcPct val="0"/>
                </a:spcBef>
                <a:buAutoNum type="arabicPeriod"/>
              </a:pPr>
              <a:r>
                <a:rPr lang="ko-KR" altLang="en-US" sz="3200" u="none" dirty="0">
                  <a:solidFill>
                    <a:srgbClr val="000000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  <a:t>식비</a:t>
              </a:r>
              <a:r>
                <a:rPr lang="en-US" altLang="ko-KR" sz="3200" u="none" dirty="0">
                  <a:solidFill>
                    <a:srgbClr val="000000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  <a:t>(+172)</a:t>
              </a:r>
            </a:p>
            <a:p>
              <a:pPr marL="514350" lvl="0" indent="-514350">
                <a:lnSpc>
                  <a:spcPct val="150000"/>
                </a:lnSpc>
                <a:spcBef>
                  <a:spcPct val="0"/>
                </a:spcBef>
                <a:buAutoNum type="arabicPeriod"/>
              </a:pPr>
              <a:r>
                <a:rPr lang="ko-KR" altLang="en-US" sz="3200" dirty="0">
                  <a:solidFill>
                    <a:srgbClr val="000000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  <a:t>카페</a:t>
              </a:r>
              <a:r>
                <a:rPr lang="en-US" altLang="ko-KR" sz="3200" dirty="0">
                  <a:solidFill>
                    <a:srgbClr val="000000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  <a:t>(+115)</a:t>
              </a:r>
            </a:p>
            <a:p>
              <a:pPr marL="514350" indent="-514350">
                <a:lnSpc>
                  <a:spcPct val="150000"/>
                </a:lnSpc>
                <a:spcBef>
                  <a:spcPct val="0"/>
                </a:spcBef>
                <a:buFontTx/>
                <a:buAutoNum type="arabicPeriod"/>
              </a:pPr>
              <a:r>
                <a:rPr lang="ko-KR" altLang="en-US" sz="3200" dirty="0">
                  <a:solidFill>
                    <a:srgbClr val="000000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  <a:t>취미</a:t>
              </a:r>
              <a:r>
                <a:rPr lang="en-US" altLang="ko-KR" sz="3200" dirty="0">
                  <a:solidFill>
                    <a:srgbClr val="000000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  <a:t>/</a:t>
              </a:r>
              <a:r>
                <a:rPr lang="ko-KR" altLang="en-US" sz="3200" dirty="0">
                  <a:solidFill>
                    <a:srgbClr val="000000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  <a:t>여가</a:t>
              </a:r>
              <a:r>
                <a:rPr lang="en-US" altLang="ko-KR" sz="3200" dirty="0">
                  <a:solidFill>
                    <a:srgbClr val="000000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  <a:t>(-83)</a:t>
              </a:r>
            </a:p>
            <a:p>
              <a:pPr marL="514350" lvl="0" indent="-514350">
                <a:lnSpc>
                  <a:spcPct val="150000"/>
                </a:lnSpc>
                <a:spcBef>
                  <a:spcPct val="0"/>
                </a:spcBef>
                <a:buAutoNum type="arabicPeriod"/>
              </a:pPr>
              <a:r>
                <a:rPr lang="ko-KR" altLang="en-US" sz="3200" u="none" dirty="0">
                  <a:solidFill>
                    <a:srgbClr val="000000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  <a:t>자동차</a:t>
              </a:r>
              <a:r>
                <a:rPr lang="en-US" altLang="ko-KR" sz="3200" u="none" dirty="0">
                  <a:solidFill>
                    <a:srgbClr val="000000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  <a:t>/</a:t>
              </a:r>
              <a:r>
                <a:rPr lang="ko-KR" altLang="en-US" sz="3200" u="none" dirty="0">
                  <a:solidFill>
                    <a:srgbClr val="000000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  <a:t>기타교통</a:t>
              </a:r>
              <a:r>
                <a:rPr lang="en-US" altLang="ko-KR" sz="3200" u="none" dirty="0">
                  <a:solidFill>
                    <a:srgbClr val="000000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  <a:t>(</a:t>
              </a:r>
              <a:r>
                <a:rPr lang="en-US" altLang="ko-KR" sz="3200" dirty="0">
                  <a:solidFill>
                    <a:srgbClr val="000000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  <a:t>-32</a:t>
              </a:r>
              <a:r>
                <a:rPr lang="en-US" altLang="ko-KR" sz="3200" u="none" dirty="0">
                  <a:solidFill>
                    <a:srgbClr val="000000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  <a:t>)</a:t>
              </a: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EEE8BCB2-C07B-5BE0-F5A2-208A23412D90}"/>
              </a:ext>
            </a:extLst>
          </p:cNvPr>
          <p:cNvGrpSpPr/>
          <p:nvPr/>
        </p:nvGrpSpPr>
        <p:grpSpPr>
          <a:xfrm>
            <a:off x="1752600" y="3162300"/>
            <a:ext cx="6733087" cy="4455278"/>
            <a:chOff x="957144" y="4744501"/>
            <a:chExt cx="6733087" cy="4455278"/>
          </a:xfrm>
        </p:grpSpPr>
        <p:sp>
          <p:nvSpPr>
            <p:cNvPr id="12" name="TextBox 23">
              <a:extLst>
                <a:ext uri="{FF2B5EF4-FFF2-40B4-BE49-F238E27FC236}">
                  <a16:creationId xmlns:a16="http://schemas.microsoft.com/office/drawing/2014/main" id="{049AA011-3774-2410-2B9C-5F2C47A6632C}"/>
                </a:ext>
              </a:extLst>
            </p:cNvPr>
            <p:cNvSpPr txBox="1"/>
            <p:nvPr/>
          </p:nvSpPr>
          <p:spPr>
            <a:xfrm>
              <a:off x="957144" y="4744501"/>
              <a:ext cx="6733087" cy="43858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3640"/>
                </a:lnSpc>
              </a:pPr>
              <a:r>
                <a:rPr lang="ko-KR" altLang="en-US" sz="2600" u="none" spc="-13" dirty="0">
                  <a:solidFill>
                    <a:srgbClr val="000000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  <a:t>이용 금액 변화량 </a:t>
              </a:r>
              <a:r>
                <a:rPr lang="en-US" altLang="ko-KR" sz="2600" spc="-13" dirty="0">
                  <a:solidFill>
                    <a:srgbClr val="000000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  <a:t>Top5 </a:t>
              </a:r>
              <a:r>
                <a:rPr lang="ko-KR" altLang="en-US" sz="2600" spc="-13" dirty="0">
                  <a:solidFill>
                    <a:srgbClr val="000000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  <a:t>유형</a:t>
              </a:r>
              <a:endParaRPr lang="en-US" sz="2600" u="none" spc="-13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</p:txBody>
        </p:sp>
        <p:sp>
          <p:nvSpPr>
            <p:cNvPr id="13" name="TextBox 5">
              <a:extLst>
                <a:ext uri="{FF2B5EF4-FFF2-40B4-BE49-F238E27FC236}">
                  <a16:creationId xmlns:a16="http://schemas.microsoft.com/office/drawing/2014/main" id="{9C925235-77A7-930E-02A3-F147DD6BA2CF}"/>
                </a:ext>
              </a:extLst>
            </p:cNvPr>
            <p:cNvSpPr txBox="1"/>
            <p:nvPr/>
          </p:nvSpPr>
          <p:spPr>
            <a:xfrm>
              <a:off x="1701863" y="5568016"/>
              <a:ext cx="5988367" cy="363176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514350" lvl="0" indent="-514350">
                <a:lnSpc>
                  <a:spcPct val="150000"/>
                </a:lnSpc>
                <a:spcBef>
                  <a:spcPct val="0"/>
                </a:spcBef>
                <a:buAutoNum type="arabicPeriod"/>
              </a:pPr>
              <a:r>
                <a:rPr lang="ko-KR" altLang="en-US" sz="3200" u="none" dirty="0">
                  <a:solidFill>
                    <a:srgbClr val="000000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  <a:t>쇼핑</a:t>
              </a:r>
              <a:r>
                <a:rPr lang="en-US" altLang="ko-KR" sz="3200" u="none" dirty="0">
                  <a:solidFill>
                    <a:srgbClr val="000000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  <a:t>(+2,540,305</a:t>
              </a:r>
              <a:r>
                <a:rPr lang="ko-KR" altLang="en-US" sz="3200" u="none" dirty="0">
                  <a:solidFill>
                    <a:srgbClr val="000000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  <a:t>원</a:t>
              </a:r>
              <a:r>
                <a:rPr lang="en-US" altLang="ko-KR" sz="3200" u="none" dirty="0">
                  <a:solidFill>
                    <a:srgbClr val="000000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  <a:t>)</a:t>
              </a:r>
            </a:p>
            <a:p>
              <a:pPr marL="514350" lvl="0" indent="-514350">
                <a:lnSpc>
                  <a:spcPct val="150000"/>
                </a:lnSpc>
                <a:spcBef>
                  <a:spcPct val="0"/>
                </a:spcBef>
                <a:buAutoNum type="arabicPeriod"/>
              </a:pPr>
              <a:r>
                <a:rPr lang="ko-KR" altLang="en-US" sz="3200" u="none" dirty="0">
                  <a:solidFill>
                    <a:srgbClr val="000000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  <a:t>식비</a:t>
              </a:r>
              <a:r>
                <a:rPr lang="en-US" altLang="ko-KR" sz="3200" u="none" dirty="0">
                  <a:solidFill>
                    <a:srgbClr val="000000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  <a:t>(+1,135,378</a:t>
              </a:r>
              <a:r>
                <a:rPr lang="ko-KR" altLang="en-US" sz="3200" u="none" dirty="0">
                  <a:solidFill>
                    <a:srgbClr val="000000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  <a:t>원</a:t>
              </a:r>
              <a:r>
                <a:rPr lang="en-US" altLang="ko-KR" sz="3200" u="none" dirty="0">
                  <a:solidFill>
                    <a:srgbClr val="000000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  <a:t>)</a:t>
              </a:r>
            </a:p>
            <a:p>
              <a:pPr marL="514350" lvl="0" indent="-514350">
                <a:lnSpc>
                  <a:spcPct val="150000"/>
                </a:lnSpc>
                <a:spcBef>
                  <a:spcPct val="0"/>
                </a:spcBef>
                <a:buAutoNum type="arabicPeriod"/>
              </a:pPr>
              <a:r>
                <a:rPr lang="ko-KR" altLang="en-US" sz="3200" u="none" dirty="0">
                  <a:solidFill>
                    <a:srgbClr val="000000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  <a:t>자동차</a:t>
              </a:r>
              <a:r>
                <a:rPr lang="en-US" altLang="ko-KR" sz="3200" u="none" dirty="0">
                  <a:solidFill>
                    <a:srgbClr val="000000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  <a:t>/</a:t>
              </a:r>
              <a:r>
                <a:rPr lang="ko-KR" altLang="en-US" sz="3200" u="none" dirty="0">
                  <a:solidFill>
                    <a:srgbClr val="000000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  <a:t>기타교통</a:t>
              </a:r>
              <a:r>
                <a:rPr lang="en-US" altLang="ko-KR" sz="3200" u="none" dirty="0">
                  <a:solidFill>
                    <a:srgbClr val="000000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  <a:t>(-803,223</a:t>
              </a:r>
              <a:r>
                <a:rPr lang="ko-KR" altLang="en-US" sz="3200" u="none" dirty="0">
                  <a:solidFill>
                    <a:srgbClr val="000000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  <a:t>원</a:t>
              </a:r>
              <a:r>
                <a:rPr lang="en-US" altLang="ko-KR" sz="3200" u="none" dirty="0">
                  <a:solidFill>
                    <a:srgbClr val="000000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  <a:t>)</a:t>
              </a:r>
            </a:p>
            <a:p>
              <a:pPr marL="514350" lvl="0" indent="-514350">
                <a:lnSpc>
                  <a:spcPct val="150000"/>
                </a:lnSpc>
                <a:spcBef>
                  <a:spcPct val="0"/>
                </a:spcBef>
                <a:buAutoNum type="arabicPeriod"/>
              </a:pPr>
              <a:r>
                <a:rPr lang="ko-KR" altLang="en-US" sz="3200" dirty="0">
                  <a:solidFill>
                    <a:srgbClr val="000000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  <a:t>대중교통</a:t>
              </a:r>
              <a:r>
                <a:rPr lang="en-US" altLang="ko-KR" sz="3200" dirty="0">
                  <a:solidFill>
                    <a:srgbClr val="000000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  <a:t>(+721,137</a:t>
              </a:r>
              <a:r>
                <a:rPr lang="ko-KR" altLang="en-US" sz="3200" dirty="0">
                  <a:solidFill>
                    <a:srgbClr val="000000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  <a:t>원</a:t>
              </a:r>
              <a:r>
                <a:rPr lang="en-US" altLang="ko-KR" sz="3200" dirty="0">
                  <a:solidFill>
                    <a:srgbClr val="000000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  <a:t>)</a:t>
              </a:r>
            </a:p>
            <a:p>
              <a:pPr marL="514350" lvl="0" indent="-514350">
                <a:lnSpc>
                  <a:spcPct val="150000"/>
                </a:lnSpc>
                <a:spcBef>
                  <a:spcPct val="0"/>
                </a:spcBef>
                <a:buAutoNum type="arabicPeriod"/>
              </a:pPr>
              <a:r>
                <a:rPr lang="ko-KR" altLang="en-US" sz="3200" dirty="0">
                  <a:solidFill>
                    <a:srgbClr val="000000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  <a:t>취미</a:t>
              </a:r>
              <a:r>
                <a:rPr lang="en-US" altLang="ko-KR" sz="3200" dirty="0">
                  <a:solidFill>
                    <a:srgbClr val="000000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  <a:t>/</a:t>
              </a:r>
              <a:r>
                <a:rPr lang="ko-KR" altLang="en-US" sz="3200" dirty="0">
                  <a:solidFill>
                    <a:srgbClr val="000000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  <a:t>여가</a:t>
              </a:r>
              <a:r>
                <a:rPr lang="en-US" altLang="ko-KR" sz="3200" dirty="0">
                  <a:solidFill>
                    <a:srgbClr val="000000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  <a:t>(-437,216</a:t>
              </a:r>
              <a:r>
                <a:rPr lang="ko-KR" altLang="en-US" sz="3200" dirty="0">
                  <a:solidFill>
                    <a:srgbClr val="000000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  <a:t>원</a:t>
              </a:r>
              <a:r>
                <a:rPr lang="en-US" altLang="ko-KR" sz="3200" dirty="0">
                  <a:solidFill>
                    <a:srgbClr val="000000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  <a:t>)</a:t>
              </a:r>
              <a:endParaRPr lang="en-US" sz="3200" u="none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232696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>
            <a:off x="1038839" y="1181100"/>
            <a:ext cx="8115300" cy="8610600"/>
          </a:xfrm>
          <a:custGeom>
            <a:avLst/>
            <a:gdLst/>
            <a:ahLst/>
            <a:cxnLst/>
            <a:rect l="l" t="t" r="r" b="b"/>
            <a:pathLst>
              <a:path w="59024348" h="61454531">
                <a:moveTo>
                  <a:pt x="58879569" y="61309752"/>
                </a:moveTo>
                <a:lnTo>
                  <a:pt x="59024348" y="61309752"/>
                </a:lnTo>
                <a:lnTo>
                  <a:pt x="59024348" y="61454531"/>
                </a:lnTo>
                <a:lnTo>
                  <a:pt x="58879569" y="61454531"/>
                </a:lnTo>
                <a:lnTo>
                  <a:pt x="58879569" y="61309752"/>
                </a:lnTo>
                <a:close/>
                <a:moveTo>
                  <a:pt x="0" y="144780"/>
                </a:moveTo>
                <a:lnTo>
                  <a:pt x="144780" y="144780"/>
                </a:lnTo>
                <a:lnTo>
                  <a:pt x="144780" y="61309752"/>
                </a:lnTo>
                <a:lnTo>
                  <a:pt x="0" y="61309752"/>
                </a:lnTo>
                <a:lnTo>
                  <a:pt x="0" y="144780"/>
                </a:lnTo>
                <a:close/>
                <a:moveTo>
                  <a:pt x="0" y="61309752"/>
                </a:moveTo>
                <a:lnTo>
                  <a:pt x="144780" y="61309752"/>
                </a:lnTo>
                <a:lnTo>
                  <a:pt x="144780" y="61454531"/>
                </a:lnTo>
                <a:lnTo>
                  <a:pt x="0" y="61454531"/>
                </a:lnTo>
                <a:lnTo>
                  <a:pt x="0" y="61309752"/>
                </a:lnTo>
                <a:close/>
                <a:moveTo>
                  <a:pt x="58879569" y="144780"/>
                </a:moveTo>
                <a:lnTo>
                  <a:pt x="59024348" y="144780"/>
                </a:lnTo>
                <a:lnTo>
                  <a:pt x="59024348" y="61309752"/>
                </a:lnTo>
                <a:lnTo>
                  <a:pt x="58879569" y="61309752"/>
                </a:lnTo>
                <a:lnTo>
                  <a:pt x="58879569" y="144780"/>
                </a:lnTo>
                <a:close/>
                <a:moveTo>
                  <a:pt x="144780" y="61309752"/>
                </a:moveTo>
                <a:lnTo>
                  <a:pt x="58879569" y="61309752"/>
                </a:lnTo>
                <a:lnTo>
                  <a:pt x="58879569" y="61454531"/>
                </a:lnTo>
                <a:lnTo>
                  <a:pt x="144780" y="61454531"/>
                </a:lnTo>
                <a:lnTo>
                  <a:pt x="144780" y="61309752"/>
                </a:lnTo>
                <a:close/>
                <a:moveTo>
                  <a:pt x="58879569" y="0"/>
                </a:moveTo>
                <a:lnTo>
                  <a:pt x="59024348" y="0"/>
                </a:lnTo>
                <a:lnTo>
                  <a:pt x="59024348" y="144780"/>
                </a:lnTo>
                <a:lnTo>
                  <a:pt x="58879569" y="144780"/>
                </a:lnTo>
                <a:lnTo>
                  <a:pt x="58879569" y="0"/>
                </a:lnTo>
                <a:close/>
                <a:moveTo>
                  <a:pt x="0" y="0"/>
                </a:moveTo>
                <a:lnTo>
                  <a:pt x="144780" y="0"/>
                </a:lnTo>
                <a:lnTo>
                  <a:pt x="144780" y="144780"/>
                </a:lnTo>
                <a:lnTo>
                  <a:pt x="0" y="144780"/>
                </a:lnTo>
                <a:lnTo>
                  <a:pt x="0" y="0"/>
                </a:lnTo>
                <a:close/>
                <a:moveTo>
                  <a:pt x="144780" y="0"/>
                </a:moveTo>
                <a:lnTo>
                  <a:pt x="58879569" y="0"/>
                </a:lnTo>
                <a:lnTo>
                  <a:pt x="58879569" y="144780"/>
                </a:lnTo>
                <a:lnTo>
                  <a:pt x="144780" y="144780"/>
                </a:lnTo>
                <a:lnTo>
                  <a:pt x="144780" y="0"/>
                </a:lnTo>
                <a:close/>
              </a:path>
            </a:pathLst>
          </a:custGeom>
          <a:solidFill>
            <a:schemeClr val="bg1"/>
          </a:solidFill>
        </p:spPr>
      </p:sp>
      <p:sp>
        <p:nvSpPr>
          <p:cNvPr id="29" name="TextBox 9">
            <a:extLst>
              <a:ext uri="{FF2B5EF4-FFF2-40B4-BE49-F238E27FC236}">
                <a16:creationId xmlns:a16="http://schemas.microsoft.com/office/drawing/2014/main" id="{1FE88242-2A75-3899-DAB4-35B507C049FA}"/>
              </a:ext>
            </a:extLst>
          </p:cNvPr>
          <p:cNvSpPr txBox="1"/>
          <p:nvPr/>
        </p:nvSpPr>
        <p:spPr>
          <a:xfrm>
            <a:off x="329185" y="-26571"/>
            <a:ext cx="14544804" cy="9618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8399"/>
              </a:lnSpc>
              <a:spcBef>
                <a:spcPct val="0"/>
              </a:spcBef>
            </a:pPr>
            <a:r>
              <a:rPr lang="en-US" sz="4000" u="none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3.3 Top5 </a:t>
            </a:r>
            <a:r>
              <a:rPr lang="ko-KR" altLang="en-US" sz="4000" u="none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유형별 </a:t>
            </a:r>
            <a:r>
              <a:rPr lang="ko-KR" altLang="en-US" sz="4000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데이터 분석 </a:t>
            </a:r>
            <a:r>
              <a:rPr lang="en-US" altLang="ko-KR" sz="4000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– </a:t>
            </a:r>
            <a:r>
              <a:rPr lang="ko-KR" altLang="en-US" sz="4000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식비</a:t>
            </a:r>
            <a:endParaRPr lang="en-US" sz="4000" u="none" dirty="0">
              <a:solidFill>
                <a:srgbClr val="000000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pic>
        <p:nvPicPr>
          <p:cNvPr id="8" name="그림 7" descr="차트, 파이 차트이(가) 표시된 사진&#10;&#10;자동 생성된 설명">
            <a:extLst>
              <a:ext uri="{FF2B5EF4-FFF2-40B4-BE49-F238E27FC236}">
                <a16:creationId xmlns:a16="http://schemas.microsoft.com/office/drawing/2014/main" id="{FDD45F04-5062-E143-C53B-772A20091B9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639" b="5625"/>
          <a:stretch/>
        </p:blipFill>
        <p:spPr>
          <a:xfrm>
            <a:off x="1038839" y="1181099"/>
            <a:ext cx="7114561" cy="6779645"/>
          </a:xfrm>
          <a:prstGeom prst="rect">
            <a:avLst/>
          </a:prstGeom>
        </p:spPr>
      </p:pic>
      <p:pic>
        <p:nvPicPr>
          <p:cNvPr id="10" name="그림 9" descr="차트, 파이 차트이(가) 표시된 사진&#10;&#10;자동 생성된 설명">
            <a:extLst>
              <a:ext uri="{FF2B5EF4-FFF2-40B4-BE49-F238E27FC236}">
                <a16:creationId xmlns:a16="http://schemas.microsoft.com/office/drawing/2014/main" id="{3ECB455B-1050-E6EF-D56E-85A0CB50023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25"/>
          <a:stretch/>
        </p:blipFill>
        <p:spPr>
          <a:xfrm>
            <a:off x="8153400" y="1181944"/>
            <a:ext cx="9439475" cy="67788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C02BD9E-B00C-371E-5813-7D9978273612}"/>
              </a:ext>
            </a:extLst>
          </p:cNvPr>
          <p:cNvSpPr txBox="1"/>
          <p:nvPr/>
        </p:nvSpPr>
        <p:spPr>
          <a:xfrm>
            <a:off x="1038839" y="7937837"/>
            <a:ext cx="16210322" cy="23562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식비의 경우 교육 전에는 </a:t>
            </a:r>
            <a:r>
              <a:rPr lang="ko-KR" altLang="en-US" sz="2000" dirty="0">
                <a:solidFill>
                  <a:srgbClr val="FF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주문 결제가 </a:t>
            </a:r>
            <a:r>
              <a:rPr lang="en-US" altLang="ko-KR" sz="2000" dirty="0">
                <a:solidFill>
                  <a:srgbClr val="FF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58.7% </a:t>
            </a:r>
            <a:r>
              <a:rPr lang="ko-KR" altLang="en-US" sz="2000" dirty="0">
                <a:solidFill>
                  <a:srgbClr val="00B05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방문 결제가 </a:t>
            </a:r>
            <a:r>
              <a:rPr lang="en-US" altLang="ko-KR" sz="2000" dirty="0">
                <a:solidFill>
                  <a:srgbClr val="00B05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41.3%</a:t>
            </a:r>
            <a:r>
              <a:rPr lang="ko-KR" altLang="en-US" sz="2000" dirty="0">
                <a:solidFill>
                  <a:srgbClr val="00206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</a:t>
            </a:r>
            <a:r>
              <a:rPr lang="ko-KR" altLang="en-US" sz="20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교육 후에는 </a:t>
            </a:r>
            <a:r>
              <a:rPr lang="ko-KR" altLang="en-US" sz="2000" dirty="0">
                <a:solidFill>
                  <a:srgbClr val="FF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주문 결제가 </a:t>
            </a:r>
            <a:r>
              <a:rPr lang="en-US" altLang="ko-KR" sz="2000" dirty="0">
                <a:solidFill>
                  <a:srgbClr val="FF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32.6% </a:t>
            </a:r>
            <a:r>
              <a:rPr lang="ko-KR" altLang="en-US" sz="2000" dirty="0">
                <a:solidFill>
                  <a:srgbClr val="00B05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방문 결제가 </a:t>
            </a:r>
            <a:r>
              <a:rPr lang="en-US" altLang="ko-KR" sz="2000" dirty="0">
                <a:solidFill>
                  <a:srgbClr val="00B05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67.4%</a:t>
            </a:r>
            <a:r>
              <a:rPr lang="ko-KR" altLang="en-US" sz="20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로 나타났다</a:t>
            </a:r>
            <a:r>
              <a:rPr lang="en-US" altLang="ko-KR" sz="20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교육 전에는 </a:t>
            </a:r>
            <a:r>
              <a:rPr lang="ko-KR" altLang="en-US" sz="2000" dirty="0">
                <a:solidFill>
                  <a:srgbClr val="FF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배달 음식</a:t>
            </a:r>
            <a:r>
              <a:rPr lang="ko-KR" altLang="en-US" sz="20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으로 식사를 해결하는 경우가 많아 </a:t>
            </a:r>
            <a:r>
              <a:rPr lang="ko-KR" altLang="en-US" sz="2000" dirty="0">
                <a:solidFill>
                  <a:srgbClr val="FF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주문 결제</a:t>
            </a:r>
            <a:r>
              <a:rPr lang="ko-KR" altLang="en-US" sz="20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의 비중이 높았지만</a:t>
            </a:r>
            <a:endParaRPr lang="en-US" altLang="ko-KR" sz="2000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교육 후에는 </a:t>
            </a:r>
            <a:r>
              <a:rPr lang="ko-KR" altLang="en-US" sz="2000" dirty="0">
                <a:solidFill>
                  <a:srgbClr val="00B05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학원 근처 식당</a:t>
            </a:r>
            <a:r>
              <a:rPr lang="ko-KR" altLang="en-US" sz="20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에서 식사를 해결하기 때문에 </a:t>
            </a:r>
            <a:r>
              <a:rPr lang="ko-KR" altLang="en-US" sz="2000" dirty="0">
                <a:solidFill>
                  <a:srgbClr val="FF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주문 결제</a:t>
            </a:r>
            <a:r>
              <a:rPr lang="ko-KR" altLang="en-US" sz="20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의 비중이 줄고 </a:t>
            </a:r>
            <a:r>
              <a:rPr lang="ko-KR" altLang="en-US" sz="2000" dirty="0">
                <a:solidFill>
                  <a:srgbClr val="00B05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방문 결제</a:t>
            </a:r>
            <a:r>
              <a:rPr lang="ko-KR" altLang="en-US" sz="20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의 비중이 늘어났다</a:t>
            </a:r>
            <a:r>
              <a:rPr lang="en-US" altLang="ko-KR" sz="20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.</a:t>
            </a:r>
          </a:p>
          <a:p>
            <a:pPr algn="ctr">
              <a:lnSpc>
                <a:spcPct val="150000"/>
              </a:lnSpc>
            </a:pPr>
            <a:endParaRPr lang="en-US" altLang="ko-KR" sz="2000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 algn="ctr">
              <a:lnSpc>
                <a:spcPct val="150000"/>
              </a:lnSpc>
            </a:pPr>
            <a:endParaRPr lang="ko-KR" altLang="en-US" sz="2000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F4D8FF7-7731-435F-B258-1B726CD802DF}"/>
              </a:ext>
            </a:extLst>
          </p:cNvPr>
          <p:cNvSpPr txBox="1"/>
          <p:nvPr/>
        </p:nvSpPr>
        <p:spPr>
          <a:xfrm>
            <a:off x="15468600" y="4167889"/>
            <a:ext cx="232491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00B05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방문결제 변화량</a:t>
            </a:r>
            <a:endParaRPr lang="en-US" altLang="ko-KR" sz="2000" dirty="0">
              <a:solidFill>
                <a:srgbClr val="00B050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r>
              <a:rPr lang="en-US" altLang="ko-KR" sz="2000" dirty="0">
                <a:solidFill>
                  <a:srgbClr val="00B05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(+1,144,250</a:t>
            </a:r>
            <a:r>
              <a:rPr lang="ko-KR" altLang="en-US" sz="2000" dirty="0">
                <a:solidFill>
                  <a:srgbClr val="00B05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원</a:t>
            </a:r>
            <a:r>
              <a:rPr lang="en-US" altLang="ko-KR" sz="2000" dirty="0">
                <a:solidFill>
                  <a:srgbClr val="00B05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)</a:t>
            </a:r>
          </a:p>
          <a:p>
            <a:endParaRPr lang="en-US" altLang="ko-KR" sz="2000" dirty="0">
              <a:solidFill>
                <a:srgbClr val="00B050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r>
              <a:rPr lang="ko-KR" altLang="en-US" sz="2000" dirty="0">
                <a:solidFill>
                  <a:srgbClr val="FF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주문결제 변화량</a:t>
            </a:r>
            <a:endParaRPr lang="en-US" altLang="ko-KR" sz="2000" dirty="0">
              <a:solidFill>
                <a:srgbClr val="FF0000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r>
              <a:rPr lang="en-US" altLang="ko-KR" sz="2000" dirty="0">
                <a:solidFill>
                  <a:srgbClr val="FF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(-352,272</a:t>
            </a:r>
            <a:r>
              <a:rPr lang="ko-KR" altLang="en-US" sz="2000" dirty="0">
                <a:solidFill>
                  <a:srgbClr val="FF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원</a:t>
            </a:r>
            <a:r>
              <a:rPr lang="en-US" altLang="ko-KR" sz="2000" dirty="0">
                <a:solidFill>
                  <a:srgbClr val="FF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)</a:t>
            </a:r>
          </a:p>
          <a:p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4509102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>
            <a:off x="1038839" y="1181100"/>
            <a:ext cx="8115300" cy="8610600"/>
          </a:xfrm>
          <a:custGeom>
            <a:avLst/>
            <a:gdLst/>
            <a:ahLst/>
            <a:cxnLst/>
            <a:rect l="l" t="t" r="r" b="b"/>
            <a:pathLst>
              <a:path w="59024348" h="61454531">
                <a:moveTo>
                  <a:pt x="58879569" y="61309752"/>
                </a:moveTo>
                <a:lnTo>
                  <a:pt x="59024348" y="61309752"/>
                </a:lnTo>
                <a:lnTo>
                  <a:pt x="59024348" y="61454531"/>
                </a:lnTo>
                <a:lnTo>
                  <a:pt x="58879569" y="61454531"/>
                </a:lnTo>
                <a:lnTo>
                  <a:pt x="58879569" y="61309752"/>
                </a:lnTo>
                <a:close/>
                <a:moveTo>
                  <a:pt x="0" y="144780"/>
                </a:moveTo>
                <a:lnTo>
                  <a:pt x="144780" y="144780"/>
                </a:lnTo>
                <a:lnTo>
                  <a:pt x="144780" y="61309752"/>
                </a:lnTo>
                <a:lnTo>
                  <a:pt x="0" y="61309752"/>
                </a:lnTo>
                <a:lnTo>
                  <a:pt x="0" y="144780"/>
                </a:lnTo>
                <a:close/>
                <a:moveTo>
                  <a:pt x="0" y="61309752"/>
                </a:moveTo>
                <a:lnTo>
                  <a:pt x="144780" y="61309752"/>
                </a:lnTo>
                <a:lnTo>
                  <a:pt x="144780" y="61454531"/>
                </a:lnTo>
                <a:lnTo>
                  <a:pt x="0" y="61454531"/>
                </a:lnTo>
                <a:lnTo>
                  <a:pt x="0" y="61309752"/>
                </a:lnTo>
                <a:close/>
                <a:moveTo>
                  <a:pt x="58879569" y="144780"/>
                </a:moveTo>
                <a:lnTo>
                  <a:pt x="59024348" y="144780"/>
                </a:lnTo>
                <a:lnTo>
                  <a:pt x="59024348" y="61309752"/>
                </a:lnTo>
                <a:lnTo>
                  <a:pt x="58879569" y="61309752"/>
                </a:lnTo>
                <a:lnTo>
                  <a:pt x="58879569" y="144780"/>
                </a:lnTo>
                <a:close/>
                <a:moveTo>
                  <a:pt x="144780" y="61309752"/>
                </a:moveTo>
                <a:lnTo>
                  <a:pt x="58879569" y="61309752"/>
                </a:lnTo>
                <a:lnTo>
                  <a:pt x="58879569" y="61454531"/>
                </a:lnTo>
                <a:lnTo>
                  <a:pt x="144780" y="61454531"/>
                </a:lnTo>
                <a:lnTo>
                  <a:pt x="144780" y="61309752"/>
                </a:lnTo>
                <a:close/>
                <a:moveTo>
                  <a:pt x="58879569" y="0"/>
                </a:moveTo>
                <a:lnTo>
                  <a:pt x="59024348" y="0"/>
                </a:lnTo>
                <a:lnTo>
                  <a:pt x="59024348" y="144780"/>
                </a:lnTo>
                <a:lnTo>
                  <a:pt x="58879569" y="144780"/>
                </a:lnTo>
                <a:lnTo>
                  <a:pt x="58879569" y="0"/>
                </a:lnTo>
                <a:close/>
                <a:moveTo>
                  <a:pt x="0" y="0"/>
                </a:moveTo>
                <a:lnTo>
                  <a:pt x="144780" y="0"/>
                </a:lnTo>
                <a:lnTo>
                  <a:pt x="144780" y="144780"/>
                </a:lnTo>
                <a:lnTo>
                  <a:pt x="0" y="144780"/>
                </a:lnTo>
                <a:lnTo>
                  <a:pt x="0" y="0"/>
                </a:lnTo>
                <a:close/>
                <a:moveTo>
                  <a:pt x="144780" y="0"/>
                </a:moveTo>
                <a:lnTo>
                  <a:pt x="58879569" y="0"/>
                </a:lnTo>
                <a:lnTo>
                  <a:pt x="58879569" y="144780"/>
                </a:lnTo>
                <a:lnTo>
                  <a:pt x="144780" y="144780"/>
                </a:lnTo>
                <a:lnTo>
                  <a:pt x="144780" y="0"/>
                </a:lnTo>
                <a:close/>
              </a:path>
            </a:pathLst>
          </a:custGeom>
          <a:solidFill>
            <a:schemeClr val="bg1"/>
          </a:solidFill>
        </p:spPr>
      </p:sp>
      <p:sp>
        <p:nvSpPr>
          <p:cNvPr id="29" name="TextBox 9">
            <a:extLst>
              <a:ext uri="{FF2B5EF4-FFF2-40B4-BE49-F238E27FC236}">
                <a16:creationId xmlns:a16="http://schemas.microsoft.com/office/drawing/2014/main" id="{1FE88242-2A75-3899-DAB4-35B507C049FA}"/>
              </a:ext>
            </a:extLst>
          </p:cNvPr>
          <p:cNvSpPr txBox="1"/>
          <p:nvPr/>
        </p:nvSpPr>
        <p:spPr>
          <a:xfrm>
            <a:off x="329185" y="-26571"/>
            <a:ext cx="14544804" cy="9618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8399"/>
              </a:lnSpc>
              <a:spcBef>
                <a:spcPct val="0"/>
              </a:spcBef>
            </a:pPr>
            <a:r>
              <a:rPr lang="en-US" sz="4000" u="none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3.3 Top5 </a:t>
            </a:r>
            <a:r>
              <a:rPr lang="ko-KR" altLang="en-US" sz="4000" u="none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유형별 </a:t>
            </a:r>
            <a:r>
              <a:rPr lang="ko-KR" altLang="en-US" sz="4000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데이터 분석 </a:t>
            </a:r>
            <a:r>
              <a:rPr lang="en-US" altLang="ko-KR" sz="4000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– </a:t>
            </a:r>
            <a:r>
              <a:rPr lang="ko-KR" altLang="en-US" sz="4000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식비</a:t>
            </a:r>
            <a:endParaRPr lang="en-US" sz="4000" u="none" dirty="0">
              <a:solidFill>
                <a:srgbClr val="000000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pic>
        <p:nvPicPr>
          <p:cNvPr id="3" name="그림 2" descr="차트이(가) 표시된 사진&#10;&#10;자동 생성된 설명">
            <a:extLst>
              <a:ext uri="{FF2B5EF4-FFF2-40B4-BE49-F238E27FC236}">
                <a16:creationId xmlns:a16="http://schemas.microsoft.com/office/drawing/2014/main" id="{7E9FBE99-8293-4DDF-2652-DCAC22399C3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25"/>
          <a:stretch/>
        </p:blipFill>
        <p:spPr>
          <a:xfrm>
            <a:off x="1038839" y="1181100"/>
            <a:ext cx="16210322" cy="5867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E0E3DDE-3080-A977-6590-C60B1107633D}"/>
              </a:ext>
            </a:extLst>
          </p:cNvPr>
          <p:cNvSpPr txBox="1"/>
          <p:nvPr/>
        </p:nvSpPr>
        <p:spPr>
          <a:xfrm>
            <a:off x="1038839" y="7937837"/>
            <a:ext cx="16210322" cy="2362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rgbClr val="FF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교육 전</a:t>
            </a:r>
            <a:r>
              <a:rPr lang="ko-KR" altLang="en-US" sz="20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에는 배달 음식의 비중이 높기 때문에 평균 이용 금액이 </a:t>
            </a:r>
            <a:r>
              <a:rPr lang="en-US" altLang="ko-KR" sz="2000" dirty="0">
                <a:solidFill>
                  <a:srgbClr val="FF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15,000</a:t>
            </a:r>
            <a:r>
              <a:rPr lang="ko-KR" altLang="en-US" sz="2000" dirty="0">
                <a:solidFill>
                  <a:srgbClr val="FF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원 </a:t>
            </a:r>
            <a:r>
              <a:rPr lang="en-US" altLang="ko-KR" sz="2000" dirty="0">
                <a:solidFill>
                  <a:srgbClr val="FF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~ 23,000</a:t>
            </a:r>
            <a:r>
              <a:rPr lang="ko-KR" altLang="en-US" sz="2000" dirty="0">
                <a:solidFill>
                  <a:srgbClr val="FF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원</a:t>
            </a:r>
            <a:r>
              <a:rPr lang="ko-KR" altLang="en-US" sz="20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 사이에 형성되고</a:t>
            </a:r>
            <a:endParaRPr lang="en-US" altLang="ko-KR" sz="2000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rgbClr val="00B05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교육 후</a:t>
            </a:r>
            <a:r>
              <a:rPr lang="ko-KR" altLang="en-US" sz="20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에는 방문 결제의 비중이 높기 때문에 평균 이용 금액이 </a:t>
            </a:r>
            <a:r>
              <a:rPr lang="en-US" altLang="ko-KR" sz="2000" dirty="0">
                <a:solidFill>
                  <a:srgbClr val="00B05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8,000</a:t>
            </a:r>
            <a:r>
              <a:rPr lang="ko-KR" altLang="en-US" sz="2000" dirty="0">
                <a:solidFill>
                  <a:srgbClr val="00B05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원 </a:t>
            </a:r>
            <a:r>
              <a:rPr lang="en-US" altLang="ko-KR" sz="2000" dirty="0">
                <a:solidFill>
                  <a:srgbClr val="00B05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~ 12,000</a:t>
            </a:r>
            <a:r>
              <a:rPr lang="ko-KR" altLang="en-US" sz="2000" dirty="0">
                <a:solidFill>
                  <a:srgbClr val="00B05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원</a:t>
            </a:r>
            <a:r>
              <a:rPr lang="ko-KR" altLang="en-US" sz="20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 사이에 형성된다</a:t>
            </a:r>
            <a:endParaRPr lang="en-US" altLang="ko-KR" sz="2000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2000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전체 식비 이용금액 증가는 평균 이용 금액보다 이용 횟수의 영향을 더 받은 것으로 추정된다</a:t>
            </a:r>
            <a:r>
              <a:rPr lang="en-US" altLang="ko-KR" sz="20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.</a:t>
            </a:r>
          </a:p>
          <a:p>
            <a:pPr algn="ctr">
              <a:lnSpc>
                <a:spcPct val="150000"/>
              </a:lnSpc>
            </a:pPr>
            <a:endParaRPr lang="ko-KR" altLang="en-US" sz="2000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CB5C79D6-C82D-6AA1-C652-370B5D7ABADC}"/>
              </a:ext>
            </a:extLst>
          </p:cNvPr>
          <p:cNvGrpSpPr/>
          <p:nvPr/>
        </p:nvGrpSpPr>
        <p:grpSpPr>
          <a:xfrm>
            <a:off x="8458200" y="1301166"/>
            <a:ext cx="1676395" cy="5373855"/>
            <a:chOff x="13792202" y="1382170"/>
            <a:chExt cx="1676395" cy="6514496"/>
          </a:xfrm>
        </p:grpSpPr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B63FAF3A-9F51-A945-F289-75D375745A28}"/>
                </a:ext>
              </a:extLst>
            </p:cNvPr>
            <p:cNvCxnSpPr>
              <a:cxnSpLocks/>
            </p:cNvCxnSpPr>
            <p:nvPr/>
          </p:nvCxnSpPr>
          <p:spPr>
            <a:xfrm>
              <a:off x="14630400" y="1790700"/>
              <a:ext cx="0" cy="6105966"/>
            </a:xfrm>
            <a:prstGeom prst="line">
              <a:avLst/>
            </a:prstGeom>
            <a:ln w="38100">
              <a:solidFill>
                <a:schemeClr val="accent2">
                  <a:shade val="95000"/>
                  <a:satMod val="105000"/>
                </a:schemeClr>
              </a:solidFill>
              <a:prstDash val="sysDot"/>
              <a:head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7871EE4-6F6B-2506-311A-D3B20D4EF197}"/>
                </a:ext>
              </a:extLst>
            </p:cNvPr>
            <p:cNvSpPr txBox="1"/>
            <p:nvPr/>
          </p:nvSpPr>
          <p:spPr>
            <a:xfrm>
              <a:off x="13792202" y="1382170"/>
              <a:ext cx="1676395" cy="4477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교육 시작 시점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117334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>
            <a:off x="1038839" y="1181100"/>
            <a:ext cx="8115300" cy="8610600"/>
          </a:xfrm>
          <a:custGeom>
            <a:avLst/>
            <a:gdLst/>
            <a:ahLst/>
            <a:cxnLst/>
            <a:rect l="l" t="t" r="r" b="b"/>
            <a:pathLst>
              <a:path w="59024348" h="61454531">
                <a:moveTo>
                  <a:pt x="58879569" y="61309752"/>
                </a:moveTo>
                <a:lnTo>
                  <a:pt x="59024348" y="61309752"/>
                </a:lnTo>
                <a:lnTo>
                  <a:pt x="59024348" y="61454531"/>
                </a:lnTo>
                <a:lnTo>
                  <a:pt x="58879569" y="61454531"/>
                </a:lnTo>
                <a:lnTo>
                  <a:pt x="58879569" y="61309752"/>
                </a:lnTo>
                <a:close/>
                <a:moveTo>
                  <a:pt x="0" y="144780"/>
                </a:moveTo>
                <a:lnTo>
                  <a:pt x="144780" y="144780"/>
                </a:lnTo>
                <a:lnTo>
                  <a:pt x="144780" y="61309752"/>
                </a:lnTo>
                <a:lnTo>
                  <a:pt x="0" y="61309752"/>
                </a:lnTo>
                <a:lnTo>
                  <a:pt x="0" y="144780"/>
                </a:lnTo>
                <a:close/>
                <a:moveTo>
                  <a:pt x="0" y="61309752"/>
                </a:moveTo>
                <a:lnTo>
                  <a:pt x="144780" y="61309752"/>
                </a:lnTo>
                <a:lnTo>
                  <a:pt x="144780" y="61454531"/>
                </a:lnTo>
                <a:lnTo>
                  <a:pt x="0" y="61454531"/>
                </a:lnTo>
                <a:lnTo>
                  <a:pt x="0" y="61309752"/>
                </a:lnTo>
                <a:close/>
                <a:moveTo>
                  <a:pt x="58879569" y="144780"/>
                </a:moveTo>
                <a:lnTo>
                  <a:pt x="59024348" y="144780"/>
                </a:lnTo>
                <a:lnTo>
                  <a:pt x="59024348" y="61309752"/>
                </a:lnTo>
                <a:lnTo>
                  <a:pt x="58879569" y="61309752"/>
                </a:lnTo>
                <a:lnTo>
                  <a:pt x="58879569" y="144780"/>
                </a:lnTo>
                <a:close/>
                <a:moveTo>
                  <a:pt x="144780" y="61309752"/>
                </a:moveTo>
                <a:lnTo>
                  <a:pt x="58879569" y="61309752"/>
                </a:lnTo>
                <a:lnTo>
                  <a:pt x="58879569" y="61454531"/>
                </a:lnTo>
                <a:lnTo>
                  <a:pt x="144780" y="61454531"/>
                </a:lnTo>
                <a:lnTo>
                  <a:pt x="144780" y="61309752"/>
                </a:lnTo>
                <a:close/>
                <a:moveTo>
                  <a:pt x="58879569" y="0"/>
                </a:moveTo>
                <a:lnTo>
                  <a:pt x="59024348" y="0"/>
                </a:lnTo>
                <a:lnTo>
                  <a:pt x="59024348" y="144780"/>
                </a:lnTo>
                <a:lnTo>
                  <a:pt x="58879569" y="144780"/>
                </a:lnTo>
                <a:lnTo>
                  <a:pt x="58879569" y="0"/>
                </a:lnTo>
                <a:close/>
                <a:moveTo>
                  <a:pt x="0" y="0"/>
                </a:moveTo>
                <a:lnTo>
                  <a:pt x="144780" y="0"/>
                </a:lnTo>
                <a:lnTo>
                  <a:pt x="144780" y="144780"/>
                </a:lnTo>
                <a:lnTo>
                  <a:pt x="0" y="144780"/>
                </a:lnTo>
                <a:lnTo>
                  <a:pt x="0" y="0"/>
                </a:lnTo>
                <a:close/>
                <a:moveTo>
                  <a:pt x="144780" y="0"/>
                </a:moveTo>
                <a:lnTo>
                  <a:pt x="58879569" y="0"/>
                </a:lnTo>
                <a:lnTo>
                  <a:pt x="58879569" y="144780"/>
                </a:lnTo>
                <a:lnTo>
                  <a:pt x="144780" y="144780"/>
                </a:lnTo>
                <a:lnTo>
                  <a:pt x="144780" y="0"/>
                </a:lnTo>
                <a:close/>
              </a:path>
            </a:pathLst>
          </a:custGeom>
          <a:solidFill>
            <a:schemeClr val="bg1"/>
          </a:solidFill>
        </p:spPr>
      </p:sp>
      <p:sp>
        <p:nvSpPr>
          <p:cNvPr id="29" name="TextBox 9">
            <a:extLst>
              <a:ext uri="{FF2B5EF4-FFF2-40B4-BE49-F238E27FC236}">
                <a16:creationId xmlns:a16="http://schemas.microsoft.com/office/drawing/2014/main" id="{1FE88242-2A75-3899-DAB4-35B507C049FA}"/>
              </a:ext>
            </a:extLst>
          </p:cNvPr>
          <p:cNvSpPr txBox="1"/>
          <p:nvPr/>
        </p:nvSpPr>
        <p:spPr>
          <a:xfrm>
            <a:off x="329185" y="-26571"/>
            <a:ext cx="14544804" cy="9618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8399"/>
              </a:lnSpc>
              <a:spcBef>
                <a:spcPct val="0"/>
              </a:spcBef>
            </a:pPr>
            <a:r>
              <a:rPr lang="en-US" sz="4000" u="none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3.3 Top5 </a:t>
            </a:r>
            <a:r>
              <a:rPr lang="ko-KR" altLang="en-US" sz="4000" u="none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유형별 </a:t>
            </a:r>
            <a:r>
              <a:rPr lang="ko-KR" altLang="en-US" sz="4000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데이터 분석 </a:t>
            </a:r>
            <a:r>
              <a:rPr lang="en-US" altLang="ko-KR" sz="4000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– </a:t>
            </a:r>
            <a:r>
              <a:rPr lang="ko-KR" altLang="en-US" sz="4000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편의점</a:t>
            </a:r>
            <a:r>
              <a:rPr lang="en-US" altLang="ko-KR" sz="4000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/</a:t>
            </a:r>
            <a:r>
              <a:rPr lang="ko-KR" altLang="en-US" sz="4000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마트</a:t>
            </a:r>
            <a:endParaRPr lang="en-US" sz="4000" u="none" dirty="0">
              <a:solidFill>
                <a:srgbClr val="000000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pic>
        <p:nvPicPr>
          <p:cNvPr id="6" name="그림 5" descr="차트이(가) 표시된 사진&#10;&#10;자동 생성된 설명">
            <a:extLst>
              <a:ext uri="{FF2B5EF4-FFF2-40B4-BE49-F238E27FC236}">
                <a16:creationId xmlns:a16="http://schemas.microsoft.com/office/drawing/2014/main" id="{66B46FD9-5B7C-0CC5-EF1F-8BBFE38C18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42"/>
          <a:stretch/>
        </p:blipFill>
        <p:spPr>
          <a:xfrm>
            <a:off x="1024551" y="4296964"/>
            <a:ext cx="16213303" cy="2957812"/>
          </a:xfrm>
          <a:prstGeom prst="rect">
            <a:avLst/>
          </a:prstGeom>
        </p:spPr>
      </p:pic>
      <p:pic>
        <p:nvPicPr>
          <p:cNvPr id="12" name="그림 11" descr="차트이(가) 표시된 사진&#10;&#10;자동 생성된 설명">
            <a:extLst>
              <a:ext uri="{FF2B5EF4-FFF2-40B4-BE49-F238E27FC236}">
                <a16:creationId xmlns:a16="http://schemas.microsoft.com/office/drawing/2014/main" id="{49BF9F13-7E24-C7F7-A392-75D17D26742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42"/>
          <a:stretch/>
        </p:blipFill>
        <p:spPr>
          <a:xfrm>
            <a:off x="1024551" y="1042688"/>
            <a:ext cx="16213303" cy="295781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63EC295-63C1-EBDA-9858-1491AA08C7FB}"/>
              </a:ext>
            </a:extLst>
          </p:cNvPr>
          <p:cNvSpPr txBox="1"/>
          <p:nvPr/>
        </p:nvSpPr>
        <p:spPr>
          <a:xfrm>
            <a:off x="457200" y="7200900"/>
            <a:ext cx="17449800" cy="2823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편의점</a:t>
            </a:r>
            <a:r>
              <a:rPr lang="en-US" altLang="ko-KR" sz="20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/</a:t>
            </a:r>
            <a:r>
              <a:rPr lang="ko-KR" altLang="en-US" sz="20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마트의 월별 총 이용금액은 </a:t>
            </a:r>
            <a:r>
              <a:rPr lang="ko-KR" altLang="en-US" sz="2000" dirty="0">
                <a:solidFill>
                  <a:srgbClr val="FF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교육 초기</a:t>
            </a:r>
            <a:r>
              <a:rPr lang="en-US" altLang="ko-KR" sz="2000" dirty="0">
                <a:solidFill>
                  <a:srgbClr val="FF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(10</a:t>
            </a:r>
            <a:r>
              <a:rPr lang="ko-KR" altLang="en-US" sz="2000" dirty="0">
                <a:solidFill>
                  <a:srgbClr val="FF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월</a:t>
            </a:r>
            <a:r>
              <a:rPr lang="en-US" altLang="ko-KR" sz="2000" dirty="0">
                <a:solidFill>
                  <a:srgbClr val="FF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)</a:t>
            </a:r>
            <a:r>
              <a:rPr lang="ko-KR" altLang="en-US" sz="20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에 증가했다가 다시 감소한 후 유지되는 추세이다</a:t>
            </a:r>
            <a:r>
              <a:rPr lang="en-US" altLang="ko-KR" sz="20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그러나 월별 평균 이용금액을 보면 교육 후에 전부 감소한 것으로 확인된다</a:t>
            </a:r>
            <a:r>
              <a:rPr lang="en-US" altLang="ko-KR" sz="20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.</a:t>
            </a:r>
          </a:p>
          <a:p>
            <a:pPr algn="ctr">
              <a:lnSpc>
                <a:spcPct val="150000"/>
              </a:lnSpc>
            </a:pPr>
            <a:endParaRPr lang="en-US" altLang="ko-KR" sz="2000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교육 전과 후를 비교하면 편의점</a:t>
            </a:r>
            <a:r>
              <a:rPr lang="en-US" altLang="ko-KR" sz="20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/</a:t>
            </a:r>
            <a:r>
              <a:rPr lang="ko-KR" altLang="en-US" sz="20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마트에서 소비하는 품목이 식사대용에서 간식으로 변한 것으로 추정된다</a:t>
            </a:r>
            <a:r>
              <a:rPr lang="en-US" altLang="ko-KR" sz="20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rgbClr val="FF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교육 초기</a:t>
            </a:r>
            <a:r>
              <a:rPr lang="en-US" altLang="ko-KR" sz="2000" dirty="0">
                <a:solidFill>
                  <a:srgbClr val="FF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(10</a:t>
            </a:r>
            <a:r>
              <a:rPr lang="ko-KR" altLang="en-US" sz="2000" dirty="0">
                <a:solidFill>
                  <a:srgbClr val="FF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월</a:t>
            </a:r>
            <a:r>
              <a:rPr lang="en-US" altLang="ko-KR" sz="2000" dirty="0">
                <a:solidFill>
                  <a:srgbClr val="FF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)</a:t>
            </a:r>
            <a:r>
              <a:rPr lang="ko-KR" altLang="en-US" sz="20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와 이후를 비교하면 식당에 대한 </a:t>
            </a:r>
            <a:r>
              <a:rPr lang="ko-KR" altLang="en-US" sz="2000" dirty="0">
                <a:solidFill>
                  <a:srgbClr val="FF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정보가 부족</a:t>
            </a:r>
            <a:r>
              <a:rPr lang="ko-KR" altLang="en-US" sz="20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해 편의점</a:t>
            </a:r>
            <a:r>
              <a:rPr lang="en-US" altLang="ko-KR" sz="20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/</a:t>
            </a:r>
            <a:r>
              <a:rPr lang="ko-KR" altLang="en-US" sz="20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마트 이용이 증가했다가</a:t>
            </a:r>
            <a:endParaRPr lang="en-US" altLang="ko-KR" sz="2000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정보가 충분해진 이후에는 편의점</a:t>
            </a:r>
            <a:r>
              <a:rPr lang="en-US" altLang="ko-KR" sz="20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/</a:t>
            </a:r>
            <a:r>
              <a:rPr lang="ko-KR" altLang="en-US" sz="20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마트 이용이 감소한 것으로 추정된다</a:t>
            </a:r>
            <a:r>
              <a:rPr lang="en-US" altLang="ko-KR" sz="20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.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841E91DA-7A77-FAF6-0244-66748BA8CA88}"/>
              </a:ext>
            </a:extLst>
          </p:cNvPr>
          <p:cNvGrpSpPr/>
          <p:nvPr/>
        </p:nvGrpSpPr>
        <p:grpSpPr>
          <a:xfrm>
            <a:off x="8293004" y="1297405"/>
            <a:ext cx="1676395" cy="5373855"/>
            <a:chOff x="13792202" y="1382170"/>
            <a:chExt cx="1676395" cy="6514496"/>
          </a:xfrm>
        </p:grpSpPr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B59EC7C9-9CC0-E861-8F60-E22E6BCD50A2}"/>
                </a:ext>
              </a:extLst>
            </p:cNvPr>
            <p:cNvCxnSpPr>
              <a:cxnSpLocks/>
            </p:cNvCxnSpPr>
            <p:nvPr/>
          </p:nvCxnSpPr>
          <p:spPr>
            <a:xfrm>
              <a:off x="14630400" y="1790700"/>
              <a:ext cx="0" cy="6105966"/>
            </a:xfrm>
            <a:prstGeom prst="line">
              <a:avLst/>
            </a:prstGeom>
            <a:ln w="38100">
              <a:solidFill>
                <a:schemeClr val="accent2">
                  <a:shade val="95000"/>
                  <a:satMod val="105000"/>
                </a:schemeClr>
              </a:solidFill>
              <a:prstDash val="sysDot"/>
              <a:head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2331213-D64B-EA22-70C6-3080D3232A5E}"/>
                </a:ext>
              </a:extLst>
            </p:cNvPr>
            <p:cNvSpPr txBox="1"/>
            <p:nvPr/>
          </p:nvSpPr>
          <p:spPr>
            <a:xfrm>
              <a:off x="13792202" y="1382170"/>
              <a:ext cx="1676395" cy="4477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교육 시작 시점</a:t>
              </a:r>
            </a:p>
          </p:txBody>
        </p:sp>
      </p:grpSp>
      <p:sp>
        <p:nvSpPr>
          <p:cNvPr id="18" name="타원 17">
            <a:extLst>
              <a:ext uri="{FF2B5EF4-FFF2-40B4-BE49-F238E27FC236}">
                <a16:creationId xmlns:a16="http://schemas.microsoft.com/office/drawing/2014/main" id="{D443C895-135E-FF63-68FC-CBC6924194AD}"/>
              </a:ext>
            </a:extLst>
          </p:cNvPr>
          <p:cNvSpPr/>
          <p:nvPr/>
        </p:nvSpPr>
        <p:spPr>
          <a:xfrm>
            <a:off x="9354778" y="1674452"/>
            <a:ext cx="762000" cy="762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한컴 고딕" panose="02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640461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>
            <a:off x="1038839" y="1181100"/>
            <a:ext cx="8115300" cy="8610600"/>
          </a:xfrm>
          <a:custGeom>
            <a:avLst/>
            <a:gdLst/>
            <a:ahLst/>
            <a:cxnLst/>
            <a:rect l="l" t="t" r="r" b="b"/>
            <a:pathLst>
              <a:path w="59024348" h="61454531">
                <a:moveTo>
                  <a:pt x="58879569" y="61309752"/>
                </a:moveTo>
                <a:lnTo>
                  <a:pt x="59024348" y="61309752"/>
                </a:lnTo>
                <a:lnTo>
                  <a:pt x="59024348" y="61454531"/>
                </a:lnTo>
                <a:lnTo>
                  <a:pt x="58879569" y="61454531"/>
                </a:lnTo>
                <a:lnTo>
                  <a:pt x="58879569" y="61309752"/>
                </a:lnTo>
                <a:close/>
                <a:moveTo>
                  <a:pt x="0" y="144780"/>
                </a:moveTo>
                <a:lnTo>
                  <a:pt x="144780" y="144780"/>
                </a:lnTo>
                <a:lnTo>
                  <a:pt x="144780" y="61309752"/>
                </a:lnTo>
                <a:lnTo>
                  <a:pt x="0" y="61309752"/>
                </a:lnTo>
                <a:lnTo>
                  <a:pt x="0" y="144780"/>
                </a:lnTo>
                <a:close/>
                <a:moveTo>
                  <a:pt x="0" y="61309752"/>
                </a:moveTo>
                <a:lnTo>
                  <a:pt x="144780" y="61309752"/>
                </a:lnTo>
                <a:lnTo>
                  <a:pt x="144780" y="61454531"/>
                </a:lnTo>
                <a:lnTo>
                  <a:pt x="0" y="61454531"/>
                </a:lnTo>
                <a:lnTo>
                  <a:pt x="0" y="61309752"/>
                </a:lnTo>
                <a:close/>
                <a:moveTo>
                  <a:pt x="58879569" y="144780"/>
                </a:moveTo>
                <a:lnTo>
                  <a:pt x="59024348" y="144780"/>
                </a:lnTo>
                <a:lnTo>
                  <a:pt x="59024348" y="61309752"/>
                </a:lnTo>
                <a:lnTo>
                  <a:pt x="58879569" y="61309752"/>
                </a:lnTo>
                <a:lnTo>
                  <a:pt x="58879569" y="144780"/>
                </a:lnTo>
                <a:close/>
                <a:moveTo>
                  <a:pt x="144780" y="61309752"/>
                </a:moveTo>
                <a:lnTo>
                  <a:pt x="58879569" y="61309752"/>
                </a:lnTo>
                <a:lnTo>
                  <a:pt x="58879569" y="61454531"/>
                </a:lnTo>
                <a:lnTo>
                  <a:pt x="144780" y="61454531"/>
                </a:lnTo>
                <a:lnTo>
                  <a:pt x="144780" y="61309752"/>
                </a:lnTo>
                <a:close/>
                <a:moveTo>
                  <a:pt x="58879569" y="0"/>
                </a:moveTo>
                <a:lnTo>
                  <a:pt x="59024348" y="0"/>
                </a:lnTo>
                <a:lnTo>
                  <a:pt x="59024348" y="144780"/>
                </a:lnTo>
                <a:lnTo>
                  <a:pt x="58879569" y="144780"/>
                </a:lnTo>
                <a:lnTo>
                  <a:pt x="58879569" y="0"/>
                </a:lnTo>
                <a:close/>
                <a:moveTo>
                  <a:pt x="0" y="0"/>
                </a:moveTo>
                <a:lnTo>
                  <a:pt x="144780" y="0"/>
                </a:lnTo>
                <a:lnTo>
                  <a:pt x="144780" y="144780"/>
                </a:lnTo>
                <a:lnTo>
                  <a:pt x="0" y="144780"/>
                </a:lnTo>
                <a:lnTo>
                  <a:pt x="0" y="0"/>
                </a:lnTo>
                <a:close/>
                <a:moveTo>
                  <a:pt x="144780" y="0"/>
                </a:moveTo>
                <a:lnTo>
                  <a:pt x="58879569" y="0"/>
                </a:lnTo>
                <a:lnTo>
                  <a:pt x="58879569" y="144780"/>
                </a:lnTo>
                <a:lnTo>
                  <a:pt x="144780" y="144780"/>
                </a:lnTo>
                <a:lnTo>
                  <a:pt x="144780" y="0"/>
                </a:lnTo>
                <a:close/>
              </a:path>
            </a:pathLst>
          </a:custGeom>
          <a:solidFill>
            <a:schemeClr val="bg1"/>
          </a:solidFill>
        </p:spPr>
      </p:sp>
      <p:sp>
        <p:nvSpPr>
          <p:cNvPr id="29" name="TextBox 9">
            <a:extLst>
              <a:ext uri="{FF2B5EF4-FFF2-40B4-BE49-F238E27FC236}">
                <a16:creationId xmlns:a16="http://schemas.microsoft.com/office/drawing/2014/main" id="{1FE88242-2A75-3899-DAB4-35B507C049FA}"/>
              </a:ext>
            </a:extLst>
          </p:cNvPr>
          <p:cNvSpPr txBox="1"/>
          <p:nvPr/>
        </p:nvSpPr>
        <p:spPr>
          <a:xfrm>
            <a:off x="329185" y="-26571"/>
            <a:ext cx="14544804" cy="9618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8399"/>
              </a:lnSpc>
              <a:spcBef>
                <a:spcPct val="0"/>
              </a:spcBef>
            </a:pPr>
            <a:r>
              <a:rPr lang="en-US" sz="4000" u="none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3.3 Top5 </a:t>
            </a:r>
            <a:r>
              <a:rPr lang="ko-KR" altLang="en-US" sz="4000" u="none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유형별 </a:t>
            </a:r>
            <a:r>
              <a:rPr lang="ko-KR" altLang="en-US" sz="4000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데이터 분석 </a:t>
            </a:r>
            <a:r>
              <a:rPr lang="en-US" altLang="ko-KR" sz="4000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– </a:t>
            </a:r>
            <a:r>
              <a:rPr lang="ko-KR" altLang="en-US" sz="4000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편의점</a:t>
            </a:r>
            <a:r>
              <a:rPr lang="en-US" altLang="ko-KR" sz="4000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/</a:t>
            </a:r>
            <a:r>
              <a:rPr lang="ko-KR" altLang="en-US" sz="4000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마트</a:t>
            </a:r>
            <a:endParaRPr lang="en-US" sz="4000" u="none" dirty="0">
              <a:solidFill>
                <a:srgbClr val="000000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pic>
        <p:nvPicPr>
          <p:cNvPr id="2" name="그림 1" descr="차트이(가) 표시된 사진&#10;&#10;자동 생성된 설명">
            <a:extLst>
              <a:ext uri="{FF2B5EF4-FFF2-40B4-BE49-F238E27FC236}">
                <a16:creationId xmlns:a16="http://schemas.microsoft.com/office/drawing/2014/main" id="{82D61118-FB7E-491F-280E-DF5DD093128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108"/>
          <a:stretch/>
        </p:blipFill>
        <p:spPr>
          <a:xfrm>
            <a:off x="1038839" y="968568"/>
            <a:ext cx="16210322" cy="2967953"/>
          </a:xfrm>
          <a:prstGeom prst="rect">
            <a:avLst/>
          </a:prstGeom>
        </p:spPr>
      </p:pic>
      <p:pic>
        <p:nvPicPr>
          <p:cNvPr id="3" name="그림 2" descr="차트이(가) 표시된 사진&#10;&#10;자동 생성된 설명">
            <a:extLst>
              <a:ext uri="{FF2B5EF4-FFF2-40B4-BE49-F238E27FC236}">
                <a16:creationId xmlns:a16="http://schemas.microsoft.com/office/drawing/2014/main" id="{AC06B709-477E-C77F-245F-7BF53E614A4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108"/>
          <a:stretch/>
        </p:blipFill>
        <p:spPr>
          <a:xfrm>
            <a:off x="1038839" y="4149053"/>
            <a:ext cx="16210323" cy="296795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E33F1D3-F94F-EB5C-5C6F-E4A6A1ED18F9}"/>
              </a:ext>
            </a:extLst>
          </p:cNvPr>
          <p:cNvSpPr txBox="1"/>
          <p:nvPr/>
        </p:nvSpPr>
        <p:spPr>
          <a:xfrm>
            <a:off x="429239" y="7505700"/>
            <a:ext cx="17449800" cy="19005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이용 시간별 편의점</a:t>
            </a:r>
            <a:r>
              <a:rPr lang="en-US" altLang="ko-KR" sz="20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/</a:t>
            </a:r>
            <a:r>
              <a:rPr lang="ko-KR" altLang="en-US" sz="20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마트 이용현황을 보면</a:t>
            </a:r>
            <a:endParaRPr lang="en-US" altLang="ko-KR" sz="2000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교육 전에는 주로 </a:t>
            </a:r>
            <a:r>
              <a:rPr lang="en-US" altLang="ko-KR" sz="2000" dirty="0">
                <a:solidFill>
                  <a:srgbClr val="FF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18:00, 20:00</a:t>
            </a:r>
            <a:r>
              <a:rPr lang="ko-KR" altLang="en-US" sz="2000" dirty="0">
                <a:solidFill>
                  <a:srgbClr val="FF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시</a:t>
            </a:r>
            <a:r>
              <a:rPr lang="ko-KR" altLang="en-US" sz="20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에 </a:t>
            </a:r>
            <a:r>
              <a:rPr lang="ko-KR" altLang="en-US" sz="2000" dirty="0">
                <a:solidFill>
                  <a:srgbClr val="FF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저녁 혹은 야식 용도</a:t>
            </a:r>
            <a:r>
              <a:rPr lang="ko-KR" altLang="en-US" sz="20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로 소비한 것으로 보인다</a:t>
            </a:r>
            <a:r>
              <a:rPr lang="en-US" altLang="ko-KR" sz="20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교육 후에는 주로 </a:t>
            </a:r>
            <a:r>
              <a:rPr lang="en-US" altLang="ko-KR" sz="2000" dirty="0">
                <a:solidFill>
                  <a:srgbClr val="00B05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8:00, 13:00, 17:00</a:t>
            </a:r>
            <a:r>
              <a:rPr lang="ko-KR" altLang="en-US" sz="2000" dirty="0">
                <a:solidFill>
                  <a:srgbClr val="00B05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시</a:t>
            </a:r>
            <a:r>
              <a:rPr lang="ko-KR" altLang="en-US" sz="20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로 </a:t>
            </a:r>
            <a:r>
              <a:rPr lang="ko-KR" altLang="en-US" sz="2000" dirty="0">
                <a:solidFill>
                  <a:srgbClr val="00B05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등원시간</a:t>
            </a:r>
            <a:r>
              <a:rPr lang="en-US" altLang="ko-KR" sz="2000" dirty="0">
                <a:solidFill>
                  <a:srgbClr val="00B05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, </a:t>
            </a:r>
            <a:r>
              <a:rPr lang="ko-KR" altLang="en-US" sz="2000" dirty="0">
                <a:solidFill>
                  <a:srgbClr val="00B05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점심시간</a:t>
            </a:r>
            <a:r>
              <a:rPr lang="en-US" altLang="ko-KR" sz="2000" dirty="0">
                <a:solidFill>
                  <a:srgbClr val="00B05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, </a:t>
            </a:r>
            <a:r>
              <a:rPr lang="ko-KR" altLang="en-US" sz="2000" dirty="0">
                <a:solidFill>
                  <a:srgbClr val="00B05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귀가시간</a:t>
            </a:r>
            <a:r>
              <a:rPr lang="ko-KR" altLang="en-US" sz="20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에 집중적으로 소비한 것으로 보인다</a:t>
            </a:r>
            <a:r>
              <a:rPr lang="en-US" altLang="ko-KR" sz="20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.</a:t>
            </a:r>
          </a:p>
          <a:p>
            <a:pPr algn="ctr">
              <a:lnSpc>
                <a:spcPct val="150000"/>
              </a:lnSpc>
            </a:pPr>
            <a:endParaRPr lang="en-US" altLang="ko-KR" sz="2000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AD0B20C-FC96-B2AD-C5F9-FDC361ABBF32}"/>
              </a:ext>
            </a:extLst>
          </p:cNvPr>
          <p:cNvSpPr/>
          <p:nvPr/>
        </p:nvSpPr>
        <p:spPr>
          <a:xfrm>
            <a:off x="9997105" y="1943099"/>
            <a:ext cx="2362197" cy="11343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한컴 고딕" panose="02000500000000000000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489CE33-5FCC-09DF-C510-86102562E446}"/>
              </a:ext>
            </a:extLst>
          </p:cNvPr>
          <p:cNvSpPr/>
          <p:nvPr/>
        </p:nvSpPr>
        <p:spPr>
          <a:xfrm>
            <a:off x="4267200" y="4504411"/>
            <a:ext cx="990600" cy="178209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한컴 고딕" panose="02000500000000000000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AA05247-F974-C2CB-0228-3A578F7E59BE}"/>
              </a:ext>
            </a:extLst>
          </p:cNvPr>
          <p:cNvSpPr/>
          <p:nvPr/>
        </p:nvSpPr>
        <p:spPr>
          <a:xfrm>
            <a:off x="7490798" y="5448300"/>
            <a:ext cx="990600" cy="99060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한컴 고딕" panose="02000500000000000000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894CC9D-82A3-CC04-706E-6F21E663E0C2}"/>
              </a:ext>
            </a:extLst>
          </p:cNvPr>
          <p:cNvSpPr/>
          <p:nvPr/>
        </p:nvSpPr>
        <p:spPr>
          <a:xfrm>
            <a:off x="10001252" y="4762500"/>
            <a:ext cx="1047747" cy="1105814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한컴 고딕" panose="02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847351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9">
            <a:extLst>
              <a:ext uri="{FF2B5EF4-FFF2-40B4-BE49-F238E27FC236}">
                <a16:creationId xmlns:a16="http://schemas.microsoft.com/office/drawing/2014/main" id="{1FE88242-2A75-3899-DAB4-35B507C049FA}"/>
              </a:ext>
            </a:extLst>
          </p:cNvPr>
          <p:cNvSpPr txBox="1"/>
          <p:nvPr/>
        </p:nvSpPr>
        <p:spPr>
          <a:xfrm>
            <a:off x="329185" y="-26571"/>
            <a:ext cx="14544804" cy="9618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8399"/>
              </a:lnSpc>
              <a:spcBef>
                <a:spcPct val="0"/>
              </a:spcBef>
            </a:pPr>
            <a:r>
              <a:rPr lang="en-US" sz="4000" u="none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3.3 Top5 </a:t>
            </a:r>
            <a:r>
              <a:rPr lang="ko-KR" altLang="en-US" sz="4000" u="none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유형별 </a:t>
            </a:r>
            <a:r>
              <a:rPr lang="ko-KR" altLang="en-US" sz="4000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데이터 분석 </a:t>
            </a:r>
            <a:r>
              <a:rPr lang="en-US" altLang="ko-KR" sz="4000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– </a:t>
            </a:r>
            <a:r>
              <a:rPr lang="ko-KR" altLang="en-US" sz="4000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카페</a:t>
            </a:r>
            <a:endParaRPr lang="en-US" sz="4000" u="none" dirty="0">
              <a:solidFill>
                <a:srgbClr val="000000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pic>
        <p:nvPicPr>
          <p:cNvPr id="3" name="그림 2" descr="차트이(가) 표시된 사진&#10;&#10;자동 생성된 설명">
            <a:extLst>
              <a:ext uri="{FF2B5EF4-FFF2-40B4-BE49-F238E27FC236}">
                <a16:creationId xmlns:a16="http://schemas.microsoft.com/office/drawing/2014/main" id="{1897FCF6-EBED-6864-1E78-AB2A73CA49E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87"/>
          <a:stretch/>
        </p:blipFill>
        <p:spPr>
          <a:xfrm>
            <a:off x="609600" y="1943100"/>
            <a:ext cx="12192000" cy="64008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DC4BB59-A629-769F-5A8E-3541C27C8C8F}"/>
              </a:ext>
            </a:extLst>
          </p:cNvPr>
          <p:cNvSpPr txBox="1"/>
          <p:nvPr/>
        </p:nvSpPr>
        <p:spPr>
          <a:xfrm>
            <a:off x="13106400" y="2933700"/>
            <a:ext cx="4495800" cy="5126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월별 카페 이용현황을 보면 </a:t>
            </a:r>
            <a:endParaRPr lang="en-US" altLang="ko-KR" sz="2000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2000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F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교육 초기</a:t>
            </a:r>
            <a:r>
              <a:rPr lang="en-US" altLang="ko-KR" sz="2000" dirty="0">
                <a:solidFill>
                  <a:srgbClr val="FF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(10, 11, 12</a:t>
            </a:r>
            <a:r>
              <a:rPr lang="ko-KR" altLang="en-US" sz="2000" dirty="0">
                <a:solidFill>
                  <a:srgbClr val="FF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월</a:t>
            </a:r>
            <a:r>
              <a:rPr lang="en-US" altLang="ko-KR" sz="2000" dirty="0">
                <a:solidFill>
                  <a:srgbClr val="FF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)</a:t>
            </a:r>
            <a:r>
              <a:rPr lang="ko-KR" altLang="en-US" sz="20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에 이용 횟수가 </a:t>
            </a:r>
            <a:r>
              <a:rPr lang="ko-KR" altLang="en-US" sz="2000" dirty="0">
                <a:solidFill>
                  <a:srgbClr val="FF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증가</a:t>
            </a:r>
            <a:r>
              <a:rPr lang="ko-KR" altLang="en-US" sz="20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했다가</a:t>
            </a:r>
            <a:r>
              <a:rPr lang="en-US" altLang="ko-KR" sz="20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 </a:t>
            </a:r>
            <a:r>
              <a:rPr lang="ko-KR" altLang="en-US" sz="2000" dirty="0">
                <a:solidFill>
                  <a:srgbClr val="00B05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교육 후반기</a:t>
            </a:r>
            <a:r>
              <a:rPr lang="en-US" altLang="ko-KR" sz="2000" dirty="0">
                <a:solidFill>
                  <a:srgbClr val="00B05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(1,</a:t>
            </a:r>
            <a:r>
              <a:rPr lang="ko-KR" altLang="en-US" sz="2000" dirty="0">
                <a:solidFill>
                  <a:srgbClr val="00B05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</a:t>
            </a:r>
            <a:r>
              <a:rPr lang="en-US" altLang="ko-KR" sz="2000" dirty="0">
                <a:solidFill>
                  <a:srgbClr val="00B05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2,</a:t>
            </a:r>
            <a:r>
              <a:rPr lang="ko-KR" altLang="en-US" sz="2000" dirty="0">
                <a:solidFill>
                  <a:srgbClr val="00B05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</a:t>
            </a:r>
            <a:r>
              <a:rPr lang="en-US" altLang="ko-KR" sz="2000" dirty="0">
                <a:solidFill>
                  <a:srgbClr val="00B05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3</a:t>
            </a:r>
            <a:r>
              <a:rPr lang="ko-KR" altLang="en-US" sz="2000" dirty="0">
                <a:solidFill>
                  <a:srgbClr val="00B05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월</a:t>
            </a:r>
            <a:r>
              <a:rPr lang="en-US" altLang="ko-KR" sz="2000" dirty="0">
                <a:solidFill>
                  <a:srgbClr val="00B05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)</a:t>
            </a:r>
            <a:r>
              <a:rPr lang="ko-KR" altLang="en-US" sz="20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에 다시 </a:t>
            </a:r>
            <a:r>
              <a:rPr lang="ko-KR" altLang="en-US" sz="2000" dirty="0">
                <a:solidFill>
                  <a:srgbClr val="00B05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감소</a:t>
            </a:r>
            <a:r>
              <a:rPr lang="ko-KR" altLang="en-US" sz="20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하는 것을 확인할 수 있다</a:t>
            </a:r>
            <a:r>
              <a:rPr lang="en-US" altLang="ko-KR" sz="20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2000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교육 초기 </a:t>
            </a:r>
            <a:r>
              <a:rPr lang="ko-KR" altLang="en-US" sz="2000" dirty="0">
                <a:solidFill>
                  <a:srgbClr val="FF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친목 도모</a:t>
            </a:r>
            <a:r>
              <a:rPr lang="ko-KR" altLang="en-US" sz="20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를 위해 카페를 많이 이용하던 사용자가 </a:t>
            </a:r>
            <a:r>
              <a:rPr lang="ko-KR" altLang="en-US" sz="2000" dirty="0">
                <a:solidFill>
                  <a:srgbClr val="00B05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친목 도모의 필요성이 감소</a:t>
            </a:r>
            <a:r>
              <a:rPr lang="ko-KR" altLang="en-US" sz="20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하거나 </a:t>
            </a:r>
            <a:r>
              <a:rPr lang="en-US" altLang="ko-KR" sz="20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1</a:t>
            </a:r>
            <a:r>
              <a:rPr lang="ko-KR" altLang="en-US" sz="20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월 이후에 </a:t>
            </a:r>
            <a:r>
              <a:rPr lang="ko-KR" altLang="en-US" sz="2000" dirty="0">
                <a:solidFill>
                  <a:srgbClr val="00B05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기온이 하락</a:t>
            </a:r>
            <a:r>
              <a:rPr lang="ko-KR" altLang="en-US" sz="20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하면서 카페 이용 횟수가 줄어 든 것으로 보인다</a:t>
            </a:r>
            <a:r>
              <a:rPr lang="en-US" altLang="ko-KR" sz="20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.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080A0DC6-2A1F-6D95-251C-C7906CDE716D}"/>
              </a:ext>
            </a:extLst>
          </p:cNvPr>
          <p:cNvGrpSpPr/>
          <p:nvPr/>
        </p:nvGrpSpPr>
        <p:grpSpPr>
          <a:xfrm>
            <a:off x="6096000" y="2073925"/>
            <a:ext cx="1676395" cy="5740336"/>
            <a:chOff x="13792202" y="1396938"/>
            <a:chExt cx="1676395" cy="6499728"/>
          </a:xfrm>
        </p:grpSpPr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2F9012BE-F7DD-A530-E70D-8FB69103817D}"/>
                </a:ext>
              </a:extLst>
            </p:cNvPr>
            <p:cNvCxnSpPr>
              <a:cxnSpLocks/>
            </p:cNvCxnSpPr>
            <p:nvPr/>
          </p:nvCxnSpPr>
          <p:spPr>
            <a:xfrm>
              <a:off x="14630400" y="1790700"/>
              <a:ext cx="0" cy="6105966"/>
            </a:xfrm>
            <a:prstGeom prst="line">
              <a:avLst/>
            </a:prstGeom>
            <a:ln w="38100">
              <a:solidFill>
                <a:schemeClr val="accent2">
                  <a:shade val="95000"/>
                  <a:satMod val="105000"/>
                </a:schemeClr>
              </a:solidFill>
              <a:prstDash val="sysDot"/>
              <a:head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58C58CA-FD8C-740D-40AE-02F60184EF71}"/>
                </a:ext>
              </a:extLst>
            </p:cNvPr>
            <p:cNvSpPr txBox="1"/>
            <p:nvPr/>
          </p:nvSpPr>
          <p:spPr>
            <a:xfrm>
              <a:off x="13792202" y="1396938"/>
              <a:ext cx="1676395" cy="41819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교육 시작 시점</a:t>
              </a:r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0E012A5D-F5F7-BC13-866F-26A7D4AABE5F}"/>
              </a:ext>
            </a:extLst>
          </p:cNvPr>
          <p:cNvSpPr/>
          <p:nvPr/>
        </p:nvSpPr>
        <p:spPr>
          <a:xfrm>
            <a:off x="7162800" y="3086100"/>
            <a:ext cx="2362197" cy="2286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한컴 고딕" panose="02000500000000000000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027D38E-2759-9A61-D49E-C4FFCEB5C982}"/>
              </a:ext>
            </a:extLst>
          </p:cNvPr>
          <p:cNvSpPr/>
          <p:nvPr/>
        </p:nvSpPr>
        <p:spPr>
          <a:xfrm>
            <a:off x="10112127" y="4686299"/>
            <a:ext cx="2362196" cy="1600201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한컴 고딕" panose="02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932086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9">
            <a:extLst>
              <a:ext uri="{FF2B5EF4-FFF2-40B4-BE49-F238E27FC236}">
                <a16:creationId xmlns:a16="http://schemas.microsoft.com/office/drawing/2014/main" id="{1FE88242-2A75-3899-DAB4-35B507C049FA}"/>
              </a:ext>
            </a:extLst>
          </p:cNvPr>
          <p:cNvSpPr txBox="1"/>
          <p:nvPr/>
        </p:nvSpPr>
        <p:spPr>
          <a:xfrm>
            <a:off x="329185" y="-26571"/>
            <a:ext cx="14544804" cy="9618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8399"/>
              </a:lnSpc>
              <a:spcBef>
                <a:spcPct val="0"/>
              </a:spcBef>
            </a:pPr>
            <a:r>
              <a:rPr lang="en-US" sz="4000" u="none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3.3 Top5 </a:t>
            </a:r>
            <a:r>
              <a:rPr lang="ko-KR" altLang="en-US" sz="4000" u="none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유형별 </a:t>
            </a:r>
            <a:r>
              <a:rPr lang="ko-KR" altLang="en-US" sz="4000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데이터 분석 </a:t>
            </a:r>
            <a:r>
              <a:rPr lang="en-US" altLang="ko-KR" sz="4000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– </a:t>
            </a:r>
            <a:r>
              <a:rPr lang="ko-KR" altLang="en-US" sz="4000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카페</a:t>
            </a:r>
            <a:endParaRPr lang="en-US" sz="4000" u="none" dirty="0">
              <a:solidFill>
                <a:srgbClr val="000000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pic>
        <p:nvPicPr>
          <p:cNvPr id="6" name="그림 5" descr="차트이(가) 표시된 사진&#10;&#10;자동 생성된 설명">
            <a:extLst>
              <a:ext uri="{FF2B5EF4-FFF2-40B4-BE49-F238E27FC236}">
                <a16:creationId xmlns:a16="http://schemas.microsoft.com/office/drawing/2014/main" id="{967C3E9A-CC2F-F2F4-6D13-E72E3DEF4D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037" y="5730619"/>
            <a:ext cx="11420559" cy="2847996"/>
          </a:xfrm>
          <a:prstGeom prst="rect">
            <a:avLst/>
          </a:prstGeom>
        </p:spPr>
      </p:pic>
      <p:pic>
        <p:nvPicPr>
          <p:cNvPr id="8" name="그림 7" descr="차트이(가) 표시된 사진&#10;&#10;자동 생성된 설명">
            <a:extLst>
              <a:ext uri="{FF2B5EF4-FFF2-40B4-BE49-F238E27FC236}">
                <a16:creationId xmlns:a16="http://schemas.microsoft.com/office/drawing/2014/main" id="{C71005D1-609A-295C-A153-1362917F8D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512" y="1708385"/>
            <a:ext cx="11420559" cy="284799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1A5D08C-1B6F-4995-5B4E-0ACCF23A7F73}"/>
              </a:ext>
            </a:extLst>
          </p:cNvPr>
          <p:cNvSpPr txBox="1"/>
          <p:nvPr/>
        </p:nvSpPr>
        <p:spPr>
          <a:xfrm>
            <a:off x="13096959" y="2346580"/>
            <a:ext cx="4495800" cy="55938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이용 시간별 카페 이용 금액과 횟수는 </a:t>
            </a:r>
            <a:endParaRPr lang="en-US" altLang="ko-KR" sz="2000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2000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교육 후에 </a:t>
            </a:r>
            <a:r>
              <a:rPr lang="en-US" altLang="ko-KR" sz="2000" dirty="0">
                <a:solidFill>
                  <a:srgbClr val="FF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8:00</a:t>
            </a:r>
            <a:r>
              <a:rPr lang="ko-KR" altLang="en-US" sz="20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와 </a:t>
            </a:r>
            <a:r>
              <a:rPr lang="en-US" altLang="ko-KR" sz="2000" dirty="0">
                <a:solidFill>
                  <a:srgbClr val="FF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13:00</a:t>
            </a:r>
            <a:r>
              <a:rPr lang="ko-KR" altLang="en-US" sz="20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에 집중 되는 것을 볼 수 있다</a:t>
            </a:r>
            <a:r>
              <a:rPr lang="en-US" altLang="ko-KR" sz="20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2000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F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등원 시 소비</a:t>
            </a:r>
            <a:r>
              <a:rPr lang="ko-KR" altLang="en-US" sz="20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와 </a:t>
            </a:r>
            <a:r>
              <a:rPr lang="ko-KR" altLang="en-US" sz="2000" dirty="0">
                <a:solidFill>
                  <a:srgbClr val="FF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점심시간 소비</a:t>
            </a:r>
            <a:r>
              <a:rPr lang="ko-KR" altLang="en-US" sz="20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가 영향을 줬을 것이라고 추정된다</a:t>
            </a:r>
            <a:r>
              <a:rPr lang="en-US" altLang="ko-KR" sz="20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2000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이용 금액과 횟수의 차트가 유사해 보이는 이유는 카페 평균 이용 금액이 </a:t>
            </a:r>
            <a:r>
              <a:rPr lang="en-US" altLang="ko-KR" sz="20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2,500</a:t>
            </a:r>
            <a:r>
              <a:rPr lang="ko-KR" altLang="en-US" sz="20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원으로 소액이고 품목별 금액의 편차가 크지 않기 때문이다</a:t>
            </a:r>
            <a:r>
              <a:rPr lang="en-US" altLang="ko-KR" sz="20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.</a:t>
            </a: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4C1668D7-E99D-391D-AA00-D82A32D74699}"/>
              </a:ext>
            </a:extLst>
          </p:cNvPr>
          <p:cNvSpPr/>
          <p:nvPr/>
        </p:nvSpPr>
        <p:spPr>
          <a:xfrm>
            <a:off x="1676400" y="3132383"/>
            <a:ext cx="762000" cy="762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한컴 고딕" panose="02000500000000000000" pitchFamily="2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323CB911-403E-DCFE-5D0A-9456D0DC4426}"/>
              </a:ext>
            </a:extLst>
          </p:cNvPr>
          <p:cNvSpPr/>
          <p:nvPr/>
        </p:nvSpPr>
        <p:spPr>
          <a:xfrm>
            <a:off x="1524000" y="6515100"/>
            <a:ext cx="762000" cy="762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한컴 고딕" panose="02000500000000000000" pitchFamily="2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E4CE4B95-1DDF-D716-75F1-7B0A347ECCAD}"/>
              </a:ext>
            </a:extLst>
          </p:cNvPr>
          <p:cNvSpPr/>
          <p:nvPr/>
        </p:nvSpPr>
        <p:spPr>
          <a:xfrm>
            <a:off x="5791200" y="2324100"/>
            <a:ext cx="762000" cy="762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한컴 고딕" panose="02000500000000000000" pitchFamily="2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B74E09FD-8537-E87F-C131-40907987E6DD}"/>
              </a:ext>
            </a:extLst>
          </p:cNvPr>
          <p:cNvSpPr/>
          <p:nvPr/>
        </p:nvSpPr>
        <p:spPr>
          <a:xfrm>
            <a:off x="5715000" y="6286500"/>
            <a:ext cx="762000" cy="762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한컴 고딕" panose="02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563533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>
            <a:off x="1038839" y="1181100"/>
            <a:ext cx="8115300" cy="8610600"/>
          </a:xfrm>
          <a:custGeom>
            <a:avLst/>
            <a:gdLst/>
            <a:ahLst/>
            <a:cxnLst/>
            <a:rect l="l" t="t" r="r" b="b"/>
            <a:pathLst>
              <a:path w="59024348" h="61454531">
                <a:moveTo>
                  <a:pt x="58879569" y="61309752"/>
                </a:moveTo>
                <a:lnTo>
                  <a:pt x="59024348" y="61309752"/>
                </a:lnTo>
                <a:lnTo>
                  <a:pt x="59024348" y="61454531"/>
                </a:lnTo>
                <a:lnTo>
                  <a:pt x="58879569" y="61454531"/>
                </a:lnTo>
                <a:lnTo>
                  <a:pt x="58879569" y="61309752"/>
                </a:lnTo>
                <a:close/>
                <a:moveTo>
                  <a:pt x="0" y="144780"/>
                </a:moveTo>
                <a:lnTo>
                  <a:pt x="144780" y="144780"/>
                </a:lnTo>
                <a:lnTo>
                  <a:pt x="144780" y="61309752"/>
                </a:lnTo>
                <a:lnTo>
                  <a:pt x="0" y="61309752"/>
                </a:lnTo>
                <a:lnTo>
                  <a:pt x="0" y="144780"/>
                </a:lnTo>
                <a:close/>
                <a:moveTo>
                  <a:pt x="0" y="61309752"/>
                </a:moveTo>
                <a:lnTo>
                  <a:pt x="144780" y="61309752"/>
                </a:lnTo>
                <a:lnTo>
                  <a:pt x="144780" y="61454531"/>
                </a:lnTo>
                <a:lnTo>
                  <a:pt x="0" y="61454531"/>
                </a:lnTo>
                <a:lnTo>
                  <a:pt x="0" y="61309752"/>
                </a:lnTo>
                <a:close/>
                <a:moveTo>
                  <a:pt x="58879569" y="144780"/>
                </a:moveTo>
                <a:lnTo>
                  <a:pt x="59024348" y="144780"/>
                </a:lnTo>
                <a:lnTo>
                  <a:pt x="59024348" y="61309752"/>
                </a:lnTo>
                <a:lnTo>
                  <a:pt x="58879569" y="61309752"/>
                </a:lnTo>
                <a:lnTo>
                  <a:pt x="58879569" y="144780"/>
                </a:lnTo>
                <a:close/>
                <a:moveTo>
                  <a:pt x="144780" y="61309752"/>
                </a:moveTo>
                <a:lnTo>
                  <a:pt x="58879569" y="61309752"/>
                </a:lnTo>
                <a:lnTo>
                  <a:pt x="58879569" y="61454531"/>
                </a:lnTo>
                <a:lnTo>
                  <a:pt x="144780" y="61454531"/>
                </a:lnTo>
                <a:lnTo>
                  <a:pt x="144780" y="61309752"/>
                </a:lnTo>
                <a:close/>
                <a:moveTo>
                  <a:pt x="58879569" y="0"/>
                </a:moveTo>
                <a:lnTo>
                  <a:pt x="59024348" y="0"/>
                </a:lnTo>
                <a:lnTo>
                  <a:pt x="59024348" y="144780"/>
                </a:lnTo>
                <a:lnTo>
                  <a:pt x="58879569" y="144780"/>
                </a:lnTo>
                <a:lnTo>
                  <a:pt x="58879569" y="0"/>
                </a:lnTo>
                <a:close/>
                <a:moveTo>
                  <a:pt x="0" y="0"/>
                </a:moveTo>
                <a:lnTo>
                  <a:pt x="144780" y="0"/>
                </a:lnTo>
                <a:lnTo>
                  <a:pt x="144780" y="144780"/>
                </a:lnTo>
                <a:lnTo>
                  <a:pt x="0" y="144780"/>
                </a:lnTo>
                <a:lnTo>
                  <a:pt x="0" y="0"/>
                </a:lnTo>
                <a:close/>
                <a:moveTo>
                  <a:pt x="144780" y="0"/>
                </a:moveTo>
                <a:lnTo>
                  <a:pt x="58879569" y="0"/>
                </a:lnTo>
                <a:lnTo>
                  <a:pt x="58879569" y="144780"/>
                </a:lnTo>
                <a:lnTo>
                  <a:pt x="144780" y="144780"/>
                </a:lnTo>
                <a:lnTo>
                  <a:pt x="144780" y="0"/>
                </a:lnTo>
                <a:close/>
              </a:path>
            </a:pathLst>
          </a:custGeom>
          <a:solidFill>
            <a:schemeClr val="bg1"/>
          </a:solidFill>
        </p:spPr>
      </p:sp>
      <p:sp>
        <p:nvSpPr>
          <p:cNvPr id="29" name="TextBox 9">
            <a:extLst>
              <a:ext uri="{FF2B5EF4-FFF2-40B4-BE49-F238E27FC236}">
                <a16:creationId xmlns:a16="http://schemas.microsoft.com/office/drawing/2014/main" id="{1FE88242-2A75-3899-DAB4-35B507C049FA}"/>
              </a:ext>
            </a:extLst>
          </p:cNvPr>
          <p:cNvSpPr txBox="1"/>
          <p:nvPr/>
        </p:nvSpPr>
        <p:spPr>
          <a:xfrm>
            <a:off x="329185" y="-26571"/>
            <a:ext cx="14544804" cy="9618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8399"/>
              </a:lnSpc>
              <a:spcBef>
                <a:spcPct val="0"/>
              </a:spcBef>
            </a:pPr>
            <a:r>
              <a:rPr lang="en-US" sz="4000" u="none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3.3 Top5 </a:t>
            </a:r>
            <a:r>
              <a:rPr lang="ko-KR" altLang="en-US" sz="4000" u="none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유형별 </a:t>
            </a:r>
            <a:r>
              <a:rPr lang="ko-KR" altLang="en-US" sz="4000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데이터 분석 </a:t>
            </a:r>
            <a:r>
              <a:rPr lang="en-US" altLang="ko-KR" sz="4000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– </a:t>
            </a:r>
            <a:r>
              <a:rPr lang="ko-KR" altLang="en-US" sz="4000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취미</a:t>
            </a:r>
            <a:r>
              <a:rPr lang="en-US" altLang="ko-KR" sz="4000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/</a:t>
            </a:r>
            <a:r>
              <a:rPr lang="ko-KR" altLang="en-US" sz="4000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여가 </a:t>
            </a:r>
            <a:endParaRPr lang="en-US" sz="4000" u="none" dirty="0">
              <a:solidFill>
                <a:srgbClr val="000000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pic>
        <p:nvPicPr>
          <p:cNvPr id="3" name="그림 2" descr="차트이(가) 표시된 사진&#10;&#10;자동 생성된 설명">
            <a:extLst>
              <a:ext uri="{FF2B5EF4-FFF2-40B4-BE49-F238E27FC236}">
                <a16:creationId xmlns:a16="http://schemas.microsoft.com/office/drawing/2014/main" id="{04ED7D3E-0861-9838-C844-099258970D6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06"/>
          <a:stretch/>
        </p:blipFill>
        <p:spPr>
          <a:xfrm>
            <a:off x="1038839" y="1181100"/>
            <a:ext cx="16213877" cy="61722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C72D7AF-3C09-8DB7-FEA3-0418FFC2BBF5}"/>
              </a:ext>
            </a:extLst>
          </p:cNvPr>
          <p:cNvSpPr txBox="1"/>
          <p:nvPr/>
        </p:nvSpPr>
        <p:spPr>
          <a:xfrm>
            <a:off x="457200" y="7200900"/>
            <a:ext cx="17449800" cy="19005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월별 취미</a:t>
            </a:r>
            <a:r>
              <a:rPr lang="en-US" altLang="ko-KR" sz="20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/</a:t>
            </a:r>
            <a:r>
              <a:rPr lang="ko-KR" altLang="en-US" sz="20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여가 이용현황을 보면</a:t>
            </a:r>
            <a:endParaRPr lang="en-US" altLang="ko-KR" sz="2000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2000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000" dirty="0">
                <a:solidFill>
                  <a:srgbClr val="FF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9</a:t>
            </a:r>
            <a:r>
              <a:rPr lang="ko-KR" altLang="en-US" sz="2000" dirty="0">
                <a:solidFill>
                  <a:srgbClr val="FF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월</a:t>
            </a:r>
            <a:r>
              <a:rPr lang="ko-KR" altLang="en-US" sz="20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에 크게 </a:t>
            </a:r>
            <a:r>
              <a:rPr lang="ko-KR" altLang="en-US" sz="2000" dirty="0">
                <a:solidFill>
                  <a:srgbClr val="FF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증가</a:t>
            </a:r>
            <a:r>
              <a:rPr lang="ko-KR" altLang="en-US" sz="20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하고 이후에는 감소하는 추세이다</a:t>
            </a:r>
            <a:r>
              <a:rPr lang="en-US" altLang="ko-KR" sz="20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교육 직전에 취미</a:t>
            </a:r>
            <a:r>
              <a:rPr lang="en-US" altLang="ko-KR" sz="20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/</a:t>
            </a:r>
            <a:r>
              <a:rPr lang="ko-KR" altLang="en-US" sz="20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여가에 집중적으로 소비한 후 교육에 참여하려 한 것으로 추정된다</a:t>
            </a:r>
            <a:r>
              <a:rPr lang="en-US" altLang="ko-KR" sz="20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.</a:t>
            </a:r>
            <a:endParaRPr lang="ko-KR" altLang="en-US" sz="2000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4D91D219-1EC0-2F13-217F-060FE067B2AB}"/>
              </a:ext>
            </a:extLst>
          </p:cNvPr>
          <p:cNvGrpSpPr/>
          <p:nvPr/>
        </p:nvGrpSpPr>
        <p:grpSpPr>
          <a:xfrm>
            <a:off x="8763000" y="1410073"/>
            <a:ext cx="1676395" cy="5514602"/>
            <a:chOff x="13792202" y="1388083"/>
            <a:chExt cx="1676395" cy="6508583"/>
          </a:xfrm>
        </p:grpSpPr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1BF8AFE8-13A6-3E9E-02B1-2E082EF54ED4}"/>
                </a:ext>
              </a:extLst>
            </p:cNvPr>
            <p:cNvCxnSpPr>
              <a:cxnSpLocks/>
            </p:cNvCxnSpPr>
            <p:nvPr/>
          </p:nvCxnSpPr>
          <p:spPr>
            <a:xfrm>
              <a:off x="14630400" y="1790700"/>
              <a:ext cx="0" cy="6105966"/>
            </a:xfrm>
            <a:prstGeom prst="line">
              <a:avLst/>
            </a:prstGeom>
            <a:ln w="38100">
              <a:solidFill>
                <a:schemeClr val="accent2">
                  <a:shade val="95000"/>
                  <a:satMod val="105000"/>
                </a:schemeClr>
              </a:solidFill>
              <a:prstDash val="sysDot"/>
              <a:head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D739503-9D92-BEE0-8D32-993D9CED4476}"/>
                </a:ext>
              </a:extLst>
            </p:cNvPr>
            <p:cNvSpPr txBox="1"/>
            <p:nvPr/>
          </p:nvSpPr>
          <p:spPr>
            <a:xfrm>
              <a:off x="13792202" y="1388083"/>
              <a:ext cx="1676395" cy="43590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교육 시작 시점</a:t>
              </a:r>
            </a:p>
          </p:txBody>
        </p:sp>
      </p:grpSp>
      <p:sp>
        <p:nvSpPr>
          <p:cNvPr id="9" name="타원 8">
            <a:extLst>
              <a:ext uri="{FF2B5EF4-FFF2-40B4-BE49-F238E27FC236}">
                <a16:creationId xmlns:a16="http://schemas.microsoft.com/office/drawing/2014/main" id="{349BEFB4-1959-B1DC-44AC-32B70AFF2D31}"/>
              </a:ext>
            </a:extLst>
          </p:cNvPr>
          <p:cNvSpPr/>
          <p:nvPr/>
        </p:nvSpPr>
        <p:spPr>
          <a:xfrm>
            <a:off x="8357331" y="2705100"/>
            <a:ext cx="762000" cy="762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한컴 고딕" panose="02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84410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9"/>
          <p:cNvSpPr txBox="1"/>
          <p:nvPr/>
        </p:nvSpPr>
        <p:spPr>
          <a:xfrm>
            <a:off x="1028700" y="1028700"/>
            <a:ext cx="14544804" cy="107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8399"/>
              </a:lnSpc>
              <a:spcBef>
                <a:spcPct val="0"/>
              </a:spcBef>
            </a:pPr>
            <a:r>
              <a:rPr lang="en-US" sz="6999" u="none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1. </a:t>
            </a:r>
            <a:r>
              <a:rPr lang="ko-KR" altLang="en-US" sz="6999" u="none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프로젝트 개요</a:t>
            </a:r>
            <a:endParaRPr lang="en-US" sz="6999" u="none" dirty="0">
              <a:solidFill>
                <a:srgbClr val="000000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2" name="TextBox 9">
            <a:extLst>
              <a:ext uri="{FF2B5EF4-FFF2-40B4-BE49-F238E27FC236}">
                <a16:creationId xmlns:a16="http://schemas.microsoft.com/office/drawing/2014/main" id="{E79E000E-4994-1644-DE89-760485814494}"/>
              </a:ext>
            </a:extLst>
          </p:cNvPr>
          <p:cNvSpPr txBox="1"/>
          <p:nvPr/>
        </p:nvSpPr>
        <p:spPr>
          <a:xfrm>
            <a:off x="10644889" y="3009900"/>
            <a:ext cx="4629779" cy="9618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8399"/>
              </a:lnSpc>
              <a:spcBef>
                <a:spcPct val="0"/>
              </a:spcBef>
            </a:pPr>
            <a:r>
              <a:rPr lang="en-US" sz="4000" u="none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1.1 </a:t>
            </a:r>
            <a:r>
              <a:rPr lang="ko-KR" altLang="en-US" sz="4000" u="none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주제 선정 이유</a:t>
            </a:r>
            <a:endParaRPr lang="en-US" sz="4000" u="none" dirty="0">
              <a:solidFill>
                <a:srgbClr val="000000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3" name="TextBox 9">
            <a:extLst>
              <a:ext uri="{FF2B5EF4-FFF2-40B4-BE49-F238E27FC236}">
                <a16:creationId xmlns:a16="http://schemas.microsoft.com/office/drawing/2014/main" id="{1F9E8E71-C339-F89B-9270-D28CFAC2DFFC}"/>
              </a:ext>
            </a:extLst>
          </p:cNvPr>
          <p:cNvSpPr txBox="1"/>
          <p:nvPr/>
        </p:nvSpPr>
        <p:spPr>
          <a:xfrm>
            <a:off x="10644889" y="4394783"/>
            <a:ext cx="5509511" cy="9618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8399"/>
              </a:lnSpc>
              <a:spcBef>
                <a:spcPct val="0"/>
              </a:spcBef>
            </a:pPr>
            <a:r>
              <a:rPr lang="en-US" sz="4000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1.2</a:t>
            </a:r>
            <a:r>
              <a:rPr lang="en-US" sz="4000" u="none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</a:t>
            </a:r>
            <a:r>
              <a:rPr lang="ko-KR" altLang="en-US" sz="4000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개발 환경</a:t>
            </a:r>
            <a:endParaRPr lang="en-US" sz="4000" u="none" dirty="0">
              <a:solidFill>
                <a:srgbClr val="000000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9">
            <a:extLst>
              <a:ext uri="{FF2B5EF4-FFF2-40B4-BE49-F238E27FC236}">
                <a16:creationId xmlns:a16="http://schemas.microsoft.com/office/drawing/2014/main" id="{1FE88242-2A75-3899-DAB4-35B507C049FA}"/>
              </a:ext>
            </a:extLst>
          </p:cNvPr>
          <p:cNvSpPr txBox="1"/>
          <p:nvPr/>
        </p:nvSpPr>
        <p:spPr>
          <a:xfrm>
            <a:off x="329185" y="-26571"/>
            <a:ext cx="14544804" cy="9618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8399"/>
              </a:lnSpc>
              <a:spcBef>
                <a:spcPct val="0"/>
              </a:spcBef>
            </a:pPr>
            <a:r>
              <a:rPr lang="en-US" sz="4000" u="none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3.3 Top5 </a:t>
            </a:r>
            <a:r>
              <a:rPr lang="ko-KR" altLang="en-US" sz="4000" u="none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유형별 </a:t>
            </a:r>
            <a:r>
              <a:rPr lang="ko-KR" altLang="en-US" sz="4000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데이터 분석 </a:t>
            </a:r>
            <a:r>
              <a:rPr lang="en-US" altLang="ko-KR" sz="4000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– </a:t>
            </a:r>
            <a:r>
              <a:rPr lang="ko-KR" altLang="en-US" sz="4000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취미</a:t>
            </a:r>
            <a:r>
              <a:rPr lang="en-US" altLang="ko-KR" sz="4000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/</a:t>
            </a:r>
            <a:r>
              <a:rPr lang="ko-KR" altLang="en-US" sz="4000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여가 </a:t>
            </a:r>
            <a:endParaRPr lang="en-US" sz="4000" u="none" dirty="0">
              <a:solidFill>
                <a:srgbClr val="000000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pic>
        <p:nvPicPr>
          <p:cNvPr id="10" name="그림 9" descr="차트, 파이 차트이(가) 표시된 사진&#10;&#10;자동 생성된 설명">
            <a:extLst>
              <a:ext uri="{FF2B5EF4-FFF2-40B4-BE49-F238E27FC236}">
                <a16:creationId xmlns:a16="http://schemas.microsoft.com/office/drawing/2014/main" id="{39EABCFF-DED6-12A6-E0AE-8EBA1216BB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839" y="5757474"/>
            <a:ext cx="6036922" cy="4140000"/>
          </a:xfrm>
          <a:prstGeom prst="rect">
            <a:avLst/>
          </a:prstGeom>
          <a:ln>
            <a:noFill/>
          </a:ln>
        </p:spPr>
      </p:pic>
      <p:pic>
        <p:nvPicPr>
          <p:cNvPr id="12" name="그림 11" descr="차트, 파이 차트이(가) 표시된 사진&#10;&#10;자동 생성된 설명">
            <a:extLst>
              <a:ext uri="{FF2B5EF4-FFF2-40B4-BE49-F238E27FC236}">
                <a16:creationId xmlns:a16="http://schemas.microsoft.com/office/drawing/2014/main" id="{C5594458-CC6C-B0AD-0839-240A8C334D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539" y="5651700"/>
            <a:ext cx="6036922" cy="4140000"/>
          </a:xfrm>
          <a:prstGeom prst="rect">
            <a:avLst/>
          </a:prstGeom>
          <a:ln>
            <a:noFill/>
          </a:ln>
        </p:spPr>
      </p:pic>
      <p:pic>
        <p:nvPicPr>
          <p:cNvPr id="14" name="그림 13" descr="차트, 파이 차트이(가) 표시된 사진&#10;&#10;자동 생성된 설명">
            <a:extLst>
              <a:ext uri="{FF2B5EF4-FFF2-40B4-BE49-F238E27FC236}">
                <a16:creationId xmlns:a16="http://schemas.microsoft.com/office/drawing/2014/main" id="{FE7CA972-835A-834D-7178-8ECACC41C8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839" y="1366825"/>
            <a:ext cx="6036922" cy="4140000"/>
          </a:xfrm>
          <a:prstGeom prst="rect">
            <a:avLst/>
          </a:prstGeom>
          <a:ln>
            <a:noFill/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B7DBC39-0581-48F5-1328-A6635A2A8156}"/>
              </a:ext>
            </a:extLst>
          </p:cNvPr>
          <p:cNvSpPr txBox="1"/>
          <p:nvPr/>
        </p:nvSpPr>
        <p:spPr>
          <a:xfrm>
            <a:off x="12344400" y="2346580"/>
            <a:ext cx="5248359" cy="60555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시간 유형별 이용 분포를 보면</a:t>
            </a:r>
            <a:endParaRPr lang="en-US" altLang="ko-KR" sz="2000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2000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취미</a:t>
            </a:r>
            <a:r>
              <a:rPr lang="en-US" altLang="ko-KR" sz="20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/</a:t>
            </a:r>
            <a:r>
              <a:rPr lang="ko-KR" altLang="en-US" sz="20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여가에 대한 </a:t>
            </a:r>
            <a:r>
              <a:rPr lang="ko-KR" altLang="en-US" sz="2000" dirty="0">
                <a:solidFill>
                  <a:srgbClr val="00B05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학원시간 외</a:t>
            </a:r>
            <a:r>
              <a:rPr lang="ko-KR" altLang="en-US" sz="20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 소비와 </a:t>
            </a:r>
            <a:r>
              <a:rPr lang="ko-KR" altLang="en-US" sz="2000" dirty="0">
                <a:solidFill>
                  <a:srgbClr val="00B05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공휴일</a:t>
            </a:r>
            <a:r>
              <a:rPr lang="ko-KR" altLang="en-US" sz="20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 소비의 분포는 모두 </a:t>
            </a:r>
            <a:r>
              <a:rPr lang="ko-KR" altLang="en-US" sz="2000" dirty="0">
                <a:solidFill>
                  <a:srgbClr val="00B05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증가</a:t>
            </a:r>
            <a:r>
              <a:rPr lang="ko-KR" altLang="en-US" sz="20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했다</a:t>
            </a:r>
            <a:r>
              <a:rPr lang="en-US" altLang="ko-KR" sz="20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2000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F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학원시간 내</a:t>
            </a:r>
            <a:r>
              <a:rPr lang="ko-KR" altLang="en-US" sz="20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 소비는 큰 폭으로 </a:t>
            </a:r>
            <a:r>
              <a:rPr lang="ko-KR" altLang="en-US" sz="2000" dirty="0">
                <a:solidFill>
                  <a:srgbClr val="FF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감소</a:t>
            </a:r>
            <a:r>
              <a:rPr lang="ko-KR" altLang="en-US" sz="20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했다</a:t>
            </a:r>
            <a:r>
              <a:rPr lang="en-US" altLang="ko-KR" sz="20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2000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교육으로 인해 취미</a:t>
            </a:r>
            <a:r>
              <a:rPr lang="en-US" altLang="ko-KR" sz="20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/</a:t>
            </a:r>
            <a:r>
              <a:rPr lang="ko-KR" altLang="en-US" sz="20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여가에 소비할 수 있는 시간이 공휴일과 학원시간 외로 한정되기 때문으로 추정된다</a:t>
            </a:r>
            <a:r>
              <a:rPr lang="en-US" altLang="ko-KR" sz="20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2000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그러나 </a:t>
            </a:r>
            <a:r>
              <a:rPr lang="ko-KR" altLang="en-US" sz="2000" dirty="0">
                <a:solidFill>
                  <a:srgbClr val="FF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전체</a:t>
            </a:r>
            <a:r>
              <a:rPr lang="ko-KR" altLang="en-US" sz="20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적인 이용금액</a:t>
            </a:r>
            <a:r>
              <a:rPr lang="en-US" altLang="ko-KR" sz="2000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(-437,216</a:t>
            </a:r>
            <a:r>
              <a:rPr lang="ko-KR" altLang="en-US" sz="2000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원</a:t>
            </a:r>
            <a:r>
              <a:rPr lang="en-US" altLang="ko-KR" sz="2000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)</a:t>
            </a:r>
            <a:r>
              <a:rPr lang="ko-KR" altLang="en-US" sz="20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과 횟수</a:t>
            </a:r>
            <a:r>
              <a:rPr lang="en-US" altLang="ko-KR" sz="2000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(-83)</a:t>
            </a:r>
            <a:r>
              <a:rPr lang="ko-KR" altLang="en-US" sz="20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는 모두 </a:t>
            </a:r>
            <a:r>
              <a:rPr lang="ko-KR" altLang="en-US" sz="2000" dirty="0">
                <a:solidFill>
                  <a:srgbClr val="FF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감소</a:t>
            </a:r>
            <a:r>
              <a:rPr lang="ko-KR" altLang="en-US" sz="20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했다</a:t>
            </a:r>
            <a:r>
              <a:rPr lang="en-US" altLang="ko-KR" sz="20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.</a:t>
            </a:r>
            <a:endParaRPr lang="en-US" altLang="ko-KR" sz="2000" u="none" dirty="0">
              <a:solidFill>
                <a:srgbClr val="000000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pic>
        <p:nvPicPr>
          <p:cNvPr id="8" name="그림 7" descr="차트, 파이 차트이(가) 표시된 사진&#10;&#10;자동 생성된 설명">
            <a:extLst>
              <a:ext uri="{FF2B5EF4-FFF2-40B4-BE49-F238E27FC236}">
                <a16:creationId xmlns:a16="http://schemas.microsoft.com/office/drawing/2014/main" id="{100A000D-AC2D-E8DA-3860-22778705C5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539" y="1308300"/>
            <a:ext cx="6036922" cy="4140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654842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9">
            <a:extLst>
              <a:ext uri="{FF2B5EF4-FFF2-40B4-BE49-F238E27FC236}">
                <a16:creationId xmlns:a16="http://schemas.microsoft.com/office/drawing/2014/main" id="{1FE88242-2A75-3899-DAB4-35B507C049FA}"/>
              </a:ext>
            </a:extLst>
          </p:cNvPr>
          <p:cNvSpPr txBox="1"/>
          <p:nvPr/>
        </p:nvSpPr>
        <p:spPr>
          <a:xfrm>
            <a:off x="329185" y="-26571"/>
            <a:ext cx="14544804" cy="9618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8399"/>
              </a:lnSpc>
              <a:spcBef>
                <a:spcPct val="0"/>
              </a:spcBef>
            </a:pPr>
            <a:r>
              <a:rPr lang="en-US" sz="4000" u="none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3.3 Top5 </a:t>
            </a:r>
            <a:r>
              <a:rPr lang="ko-KR" altLang="en-US" sz="4000" u="none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유형별 </a:t>
            </a:r>
            <a:r>
              <a:rPr lang="ko-KR" altLang="en-US" sz="4000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데이터 분석 </a:t>
            </a:r>
            <a:r>
              <a:rPr lang="en-US" altLang="ko-KR" sz="4000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– </a:t>
            </a:r>
            <a:r>
              <a:rPr lang="ko-KR" altLang="en-US" sz="4000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쇼핑 </a:t>
            </a:r>
            <a:endParaRPr lang="en-US" sz="4000" u="none" dirty="0">
              <a:solidFill>
                <a:srgbClr val="000000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pic>
        <p:nvPicPr>
          <p:cNvPr id="9" name="그림 8" descr="차트이(가) 표시된 사진&#10;&#10;자동 생성된 설명">
            <a:extLst>
              <a:ext uri="{FF2B5EF4-FFF2-40B4-BE49-F238E27FC236}">
                <a16:creationId xmlns:a16="http://schemas.microsoft.com/office/drawing/2014/main" id="{ED12A61E-55E1-D9E1-447D-966A5701F0A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31"/>
          <a:stretch/>
        </p:blipFill>
        <p:spPr>
          <a:xfrm>
            <a:off x="1919234" y="1333500"/>
            <a:ext cx="14449531" cy="5562600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64A1155E-C7EB-9265-AAB1-DAC5CFFE397B}"/>
              </a:ext>
            </a:extLst>
          </p:cNvPr>
          <p:cNvGrpSpPr/>
          <p:nvPr/>
        </p:nvGrpSpPr>
        <p:grpSpPr>
          <a:xfrm>
            <a:off x="8534400" y="1352930"/>
            <a:ext cx="1676395" cy="5085970"/>
            <a:chOff x="6553200" y="1352930"/>
            <a:chExt cx="1676395" cy="5085970"/>
          </a:xfrm>
        </p:grpSpPr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25E8F5AF-7677-C267-A610-5EF900F29CD1}"/>
                </a:ext>
              </a:extLst>
            </p:cNvPr>
            <p:cNvCxnSpPr>
              <a:cxnSpLocks/>
            </p:cNvCxnSpPr>
            <p:nvPr/>
          </p:nvCxnSpPr>
          <p:spPr>
            <a:xfrm>
              <a:off x="7391398" y="1741693"/>
              <a:ext cx="0" cy="4697207"/>
            </a:xfrm>
            <a:prstGeom prst="line">
              <a:avLst/>
            </a:prstGeom>
            <a:ln w="38100">
              <a:solidFill>
                <a:schemeClr val="accent2">
                  <a:shade val="95000"/>
                  <a:satMod val="105000"/>
                </a:schemeClr>
              </a:solidFill>
              <a:prstDash val="sysDot"/>
              <a:head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2B8FAC6-251F-E804-637F-DD8755058AD7}"/>
                </a:ext>
              </a:extLst>
            </p:cNvPr>
            <p:cNvSpPr txBox="1"/>
            <p:nvPr/>
          </p:nvSpPr>
          <p:spPr>
            <a:xfrm>
              <a:off x="6553200" y="1352930"/>
              <a:ext cx="1676395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교육 시작 시점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A197C089-5905-F0F2-EC54-A9D398FB00A2}"/>
              </a:ext>
            </a:extLst>
          </p:cNvPr>
          <p:cNvSpPr txBox="1"/>
          <p:nvPr/>
        </p:nvSpPr>
        <p:spPr>
          <a:xfrm>
            <a:off x="457200" y="7200900"/>
            <a:ext cx="17449800" cy="2823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쇼핑 이용 금액은 </a:t>
            </a:r>
            <a:r>
              <a:rPr lang="en-US" altLang="ko-KR" sz="2000" dirty="0">
                <a:solidFill>
                  <a:srgbClr val="00B05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10</a:t>
            </a:r>
            <a:r>
              <a:rPr lang="ko-KR" altLang="en-US" sz="2000" dirty="0">
                <a:solidFill>
                  <a:srgbClr val="00B05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월</a:t>
            </a:r>
            <a:r>
              <a:rPr lang="ko-KR" altLang="en-US" sz="20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에</a:t>
            </a:r>
            <a:r>
              <a:rPr lang="en-US" altLang="ko-KR" sz="20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, </a:t>
            </a:r>
            <a:r>
              <a:rPr lang="ko-KR" altLang="en-US" sz="20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이용 횟수는 </a:t>
            </a:r>
            <a:r>
              <a:rPr lang="en-US" altLang="ko-KR" sz="2000" dirty="0">
                <a:solidFill>
                  <a:srgbClr val="FF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5</a:t>
            </a:r>
            <a:r>
              <a:rPr lang="ko-KR" altLang="en-US" sz="2000" dirty="0">
                <a:solidFill>
                  <a:srgbClr val="FF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월</a:t>
            </a:r>
            <a:r>
              <a:rPr lang="ko-KR" altLang="en-US" sz="20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과 </a:t>
            </a:r>
            <a:r>
              <a:rPr lang="en-US" altLang="ko-KR" sz="2000" dirty="0">
                <a:solidFill>
                  <a:srgbClr val="00B05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10</a:t>
            </a:r>
            <a:r>
              <a:rPr lang="ko-KR" altLang="en-US" sz="2000" dirty="0">
                <a:solidFill>
                  <a:srgbClr val="00B05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월</a:t>
            </a:r>
            <a:r>
              <a:rPr lang="ko-KR" altLang="en-US" sz="20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에 큰 폭으로 증가했다</a:t>
            </a:r>
            <a:r>
              <a:rPr lang="en-US" altLang="ko-KR" sz="20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.</a:t>
            </a:r>
          </a:p>
          <a:p>
            <a:pPr algn="ctr">
              <a:lnSpc>
                <a:spcPct val="150000"/>
              </a:lnSpc>
            </a:pPr>
            <a:endParaRPr lang="en-US" altLang="ko-KR" sz="2000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rgbClr val="00B05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교육 전후</a:t>
            </a:r>
            <a:r>
              <a:rPr lang="ko-KR" altLang="en-US" sz="20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의 이용 금액과 횟수가 모두 증가 했으나 </a:t>
            </a:r>
            <a:r>
              <a:rPr lang="en-US" altLang="ko-KR" sz="2000" dirty="0">
                <a:solidFill>
                  <a:srgbClr val="FF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5</a:t>
            </a:r>
            <a:r>
              <a:rPr lang="ko-KR" altLang="en-US" sz="2000" dirty="0">
                <a:solidFill>
                  <a:srgbClr val="FF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월</a:t>
            </a:r>
            <a:r>
              <a:rPr lang="ko-KR" altLang="en-US" sz="20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에는 이용 횟수만 증가한 것으로 보아</a:t>
            </a:r>
            <a:endParaRPr lang="en-US" altLang="ko-KR" sz="2000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쇼핑에 대한 소비패턴 변화에 영향을 미치는 요인은 </a:t>
            </a:r>
            <a:r>
              <a:rPr lang="ko-KR" altLang="en-US" sz="2000" dirty="0">
                <a:solidFill>
                  <a:srgbClr val="00B05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교육 전후</a:t>
            </a:r>
            <a:r>
              <a:rPr lang="ko-KR" altLang="en-US" sz="20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가 아니라 </a:t>
            </a:r>
            <a:r>
              <a:rPr lang="ko-KR" altLang="en-US" sz="2000" dirty="0">
                <a:solidFill>
                  <a:srgbClr val="FF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계절</a:t>
            </a:r>
            <a:r>
              <a:rPr lang="ko-KR" altLang="en-US" sz="20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인 것으로 보인다</a:t>
            </a:r>
            <a:endParaRPr lang="en-US" altLang="ko-KR" sz="2000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2000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이용 금액의 경우 </a:t>
            </a:r>
            <a:r>
              <a:rPr lang="en-US" altLang="ko-KR" sz="2000" dirty="0">
                <a:solidFill>
                  <a:srgbClr val="FF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5</a:t>
            </a:r>
            <a:r>
              <a:rPr lang="ko-KR" altLang="en-US" sz="2000" dirty="0">
                <a:solidFill>
                  <a:srgbClr val="FF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월</a:t>
            </a:r>
            <a:r>
              <a:rPr lang="ko-KR" altLang="en-US" sz="20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에는 구매하는 품목의 평균가격이 낮지만</a:t>
            </a:r>
            <a:r>
              <a:rPr lang="en-US" altLang="ko-KR" sz="20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, </a:t>
            </a:r>
            <a:r>
              <a:rPr lang="en-US" altLang="ko-KR" sz="2000" dirty="0">
                <a:solidFill>
                  <a:srgbClr val="00B05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10</a:t>
            </a:r>
            <a:r>
              <a:rPr lang="ko-KR" altLang="en-US" sz="2000" dirty="0">
                <a:solidFill>
                  <a:srgbClr val="00B05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월</a:t>
            </a:r>
            <a:r>
              <a:rPr lang="ko-KR" altLang="en-US" sz="20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에는 품목의 평균 가격이 높기 때문에 증가한 것으로 추정된다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8A23F51-F032-7D1E-7140-BCBB19C6CBA7}"/>
              </a:ext>
            </a:extLst>
          </p:cNvPr>
          <p:cNvSpPr/>
          <p:nvPr/>
        </p:nvSpPr>
        <p:spPr>
          <a:xfrm>
            <a:off x="3414011" y="2476500"/>
            <a:ext cx="700781" cy="4114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한컴 고딕" panose="02000500000000000000" pitchFamily="2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A6E055B-180F-A132-5465-C95B65BB28A7}"/>
              </a:ext>
            </a:extLst>
          </p:cNvPr>
          <p:cNvSpPr/>
          <p:nvPr/>
        </p:nvSpPr>
        <p:spPr>
          <a:xfrm>
            <a:off x="9510014" y="1894092"/>
            <a:ext cx="700781" cy="4697207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한컴 고딕" panose="02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836939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 descr="차트이(가) 표시된 사진&#10;&#10;자동 생성된 설명">
            <a:extLst>
              <a:ext uri="{FF2B5EF4-FFF2-40B4-BE49-F238E27FC236}">
                <a16:creationId xmlns:a16="http://schemas.microsoft.com/office/drawing/2014/main" id="{5C9ADA18-31FE-1242-0831-AE8EC9FA273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08"/>
          <a:stretch/>
        </p:blipFill>
        <p:spPr>
          <a:xfrm>
            <a:off x="1038839" y="1181100"/>
            <a:ext cx="11237434" cy="7924800"/>
          </a:xfrm>
          <a:prstGeom prst="rect">
            <a:avLst/>
          </a:prstGeom>
        </p:spPr>
      </p:pic>
      <p:sp>
        <p:nvSpPr>
          <p:cNvPr id="4" name="Freeform 4"/>
          <p:cNvSpPr/>
          <p:nvPr/>
        </p:nvSpPr>
        <p:spPr>
          <a:xfrm>
            <a:off x="1038839" y="1181100"/>
            <a:ext cx="8115300" cy="8610600"/>
          </a:xfrm>
          <a:custGeom>
            <a:avLst/>
            <a:gdLst/>
            <a:ahLst/>
            <a:cxnLst/>
            <a:rect l="l" t="t" r="r" b="b"/>
            <a:pathLst>
              <a:path w="59024348" h="61454531">
                <a:moveTo>
                  <a:pt x="58879569" y="61309752"/>
                </a:moveTo>
                <a:lnTo>
                  <a:pt x="59024348" y="61309752"/>
                </a:lnTo>
                <a:lnTo>
                  <a:pt x="59024348" y="61454531"/>
                </a:lnTo>
                <a:lnTo>
                  <a:pt x="58879569" y="61454531"/>
                </a:lnTo>
                <a:lnTo>
                  <a:pt x="58879569" y="61309752"/>
                </a:lnTo>
                <a:close/>
                <a:moveTo>
                  <a:pt x="0" y="144780"/>
                </a:moveTo>
                <a:lnTo>
                  <a:pt x="144780" y="144780"/>
                </a:lnTo>
                <a:lnTo>
                  <a:pt x="144780" y="61309752"/>
                </a:lnTo>
                <a:lnTo>
                  <a:pt x="0" y="61309752"/>
                </a:lnTo>
                <a:lnTo>
                  <a:pt x="0" y="144780"/>
                </a:lnTo>
                <a:close/>
                <a:moveTo>
                  <a:pt x="0" y="61309752"/>
                </a:moveTo>
                <a:lnTo>
                  <a:pt x="144780" y="61309752"/>
                </a:lnTo>
                <a:lnTo>
                  <a:pt x="144780" y="61454531"/>
                </a:lnTo>
                <a:lnTo>
                  <a:pt x="0" y="61454531"/>
                </a:lnTo>
                <a:lnTo>
                  <a:pt x="0" y="61309752"/>
                </a:lnTo>
                <a:close/>
                <a:moveTo>
                  <a:pt x="58879569" y="144780"/>
                </a:moveTo>
                <a:lnTo>
                  <a:pt x="59024348" y="144780"/>
                </a:lnTo>
                <a:lnTo>
                  <a:pt x="59024348" y="61309752"/>
                </a:lnTo>
                <a:lnTo>
                  <a:pt x="58879569" y="61309752"/>
                </a:lnTo>
                <a:lnTo>
                  <a:pt x="58879569" y="144780"/>
                </a:lnTo>
                <a:close/>
                <a:moveTo>
                  <a:pt x="144780" y="61309752"/>
                </a:moveTo>
                <a:lnTo>
                  <a:pt x="58879569" y="61309752"/>
                </a:lnTo>
                <a:lnTo>
                  <a:pt x="58879569" y="61454531"/>
                </a:lnTo>
                <a:lnTo>
                  <a:pt x="144780" y="61454531"/>
                </a:lnTo>
                <a:lnTo>
                  <a:pt x="144780" y="61309752"/>
                </a:lnTo>
                <a:close/>
                <a:moveTo>
                  <a:pt x="58879569" y="0"/>
                </a:moveTo>
                <a:lnTo>
                  <a:pt x="59024348" y="0"/>
                </a:lnTo>
                <a:lnTo>
                  <a:pt x="59024348" y="144780"/>
                </a:lnTo>
                <a:lnTo>
                  <a:pt x="58879569" y="144780"/>
                </a:lnTo>
                <a:lnTo>
                  <a:pt x="58879569" y="0"/>
                </a:lnTo>
                <a:close/>
                <a:moveTo>
                  <a:pt x="0" y="0"/>
                </a:moveTo>
                <a:lnTo>
                  <a:pt x="144780" y="0"/>
                </a:lnTo>
                <a:lnTo>
                  <a:pt x="144780" y="144780"/>
                </a:lnTo>
                <a:lnTo>
                  <a:pt x="0" y="144780"/>
                </a:lnTo>
                <a:lnTo>
                  <a:pt x="0" y="0"/>
                </a:lnTo>
                <a:close/>
                <a:moveTo>
                  <a:pt x="144780" y="0"/>
                </a:moveTo>
                <a:lnTo>
                  <a:pt x="58879569" y="0"/>
                </a:lnTo>
                <a:lnTo>
                  <a:pt x="58879569" y="144780"/>
                </a:lnTo>
                <a:lnTo>
                  <a:pt x="144780" y="144780"/>
                </a:lnTo>
                <a:lnTo>
                  <a:pt x="144780" y="0"/>
                </a:lnTo>
                <a:close/>
              </a:path>
            </a:pathLst>
          </a:custGeom>
          <a:solidFill>
            <a:schemeClr val="bg1"/>
          </a:solidFill>
        </p:spPr>
      </p:sp>
      <p:sp>
        <p:nvSpPr>
          <p:cNvPr id="29" name="TextBox 9">
            <a:extLst>
              <a:ext uri="{FF2B5EF4-FFF2-40B4-BE49-F238E27FC236}">
                <a16:creationId xmlns:a16="http://schemas.microsoft.com/office/drawing/2014/main" id="{1FE88242-2A75-3899-DAB4-35B507C049FA}"/>
              </a:ext>
            </a:extLst>
          </p:cNvPr>
          <p:cNvSpPr txBox="1"/>
          <p:nvPr/>
        </p:nvSpPr>
        <p:spPr>
          <a:xfrm>
            <a:off x="329185" y="-26571"/>
            <a:ext cx="14544804" cy="9618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8399"/>
              </a:lnSpc>
              <a:spcBef>
                <a:spcPct val="0"/>
              </a:spcBef>
            </a:pPr>
            <a:r>
              <a:rPr lang="en-US" sz="4000" u="none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3.3 Top5 </a:t>
            </a:r>
            <a:r>
              <a:rPr lang="ko-KR" altLang="en-US" sz="4000" u="none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유형별 </a:t>
            </a:r>
            <a:r>
              <a:rPr lang="ko-KR" altLang="en-US" sz="4000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데이터 분석 </a:t>
            </a:r>
            <a:r>
              <a:rPr lang="en-US" altLang="ko-KR" sz="4000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– </a:t>
            </a:r>
            <a:r>
              <a:rPr lang="ko-KR" altLang="en-US" sz="4000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교통</a:t>
            </a:r>
            <a:endParaRPr lang="en-US" sz="4000" u="none" dirty="0">
              <a:solidFill>
                <a:srgbClr val="000000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E111AAE-C99F-BD88-0335-F250D5FF9184}"/>
              </a:ext>
            </a:extLst>
          </p:cNvPr>
          <p:cNvSpPr txBox="1"/>
          <p:nvPr/>
        </p:nvSpPr>
        <p:spPr>
          <a:xfrm>
            <a:off x="13106400" y="1638300"/>
            <a:ext cx="4800600" cy="32644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교육 시작 지점을 기점으로</a:t>
            </a:r>
            <a:endParaRPr lang="en-US" altLang="ko-KR" sz="2000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2000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F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자동차</a:t>
            </a:r>
            <a:r>
              <a:rPr lang="en-US" altLang="ko-KR" sz="2000" dirty="0">
                <a:solidFill>
                  <a:srgbClr val="FF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/</a:t>
            </a:r>
            <a:r>
              <a:rPr lang="ko-KR" altLang="en-US" sz="2000" dirty="0">
                <a:solidFill>
                  <a:srgbClr val="FF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기타교통</a:t>
            </a:r>
            <a:r>
              <a:rPr lang="ko-KR" altLang="en-US" sz="20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의 월별 평균 이용금액은 </a:t>
            </a:r>
            <a:endParaRPr lang="en-US" altLang="ko-KR" sz="2000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199,393</a:t>
            </a:r>
            <a:r>
              <a:rPr lang="ko-KR" altLang="en-US" sz="20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원에서 </a:t>
            </a:r>
            <a:r>
              <a:rPr lang="en-US" altLang="ko-KR" sz="20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65,523</a:t>
            </a:r>
            <a:r>
              <a:rPr lang="ko-KR" altLang="en-US" sz="20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원으로 </a:t>
            </a:r>
            <a:r>
              <a:rPr lang="ko-KR" altLang="en-US" sz="2000" dirty="0">
                <a:solidFill>
                  <a:srgbClr val="FF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감소</a:t>
            </a:r>
            <a:r>
              <a:rPr lang="ko-KR" altLang="en-US" sz="20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했다</a:t>
            </a:r>
            <a:r>
              <a:rPr lang="en-US" altLang="ko-KR" sz="20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2000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00B05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대중교통</a:t>
            </a:r>
            <a:r>
              <a:rPr lang="ko-KR" altLang="en-US" sz="20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의 평균 이용금액은</a:t>
            </a:r>
            <a:endParaRPr lang="en-US" altLang="ko-KR" sz="2000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62,327</a:t>
            </a:r>
            <a:r>
              <a:rPr lang="ko-KR" altLang="en-US" sz="20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원에서 </a:t>
            </a:r>
            <a:r>
              <a:rPr lang="en-US" altLang="ko-KR" sz="20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182,517</a:t>
            </a:r>
            <a:r>
              <a:rPr lang="ko-KR" altLang="en-US" sz="20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원으로 </a:t>
            </a:r>
            <a:r>
              <a:rPr lang="ko-KR" altLang="en-US" sz="2000" dirty="0">
                <a:solidFill>
                  <a:srgbClr val="00B05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증가</a:t>
            </a:r>
            <a:r>
              <a:rPr lang="ko-KR" altLang="en-US" sz="20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했다</a:t>
            </a:r>
            <a:r>
              <a:rPr lang="en-US" altLang="ko-KR" sz="20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.</a:t>
            </a:r>
            <a:endParaRPr lang="ko-KR" altLang="en-US" sz="2000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774E500-D1C6-D430-411D-15F0C70F6D87}"/>
              </a:ext>
            </a:extLst>
          </p:cNvPr>
          <p:cNvSpPr txBox="1"/>
          <p:nvPr/>
        </p:nvSpPr>
        <p:spPr>
          <a:xfrm>
            <a:off x="13114470" y="5903883"/>
            <a:ext cx="4411529" cy="2362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교육을 듣기 위해서</a:t>
            </a:r>
            <a:endParaRPr lang="en-US" altLang="ko-KR" sz="2000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00B05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대중교통</a:t>
            </a:r>
            <a:r>
              <a:rPr lang="ko-KR" altLang="en-US" sz="20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을 이용하기 때문에</a:t>
            </a:r>
            <a:endParaRPr lang="en-US" altLang="ko-KR" sz="2000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2000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F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자동차</a:t>
            </a:r>
            <a:r>
              <a:rPr lang="en-US" altLang="ko-KR" sz="2000" dirty="0">
                <a:solidFill>
                  <a:srgbClr val="FF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/</a:t>
            </a:r>
            <a:r>
              <a:rPr lang="ko-KR" altLang="en-US" sz="2000" dirty="0">
                <a:solidFill>
                  <a:srgbClr val="FF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기타교통</a:t>
            </a:r>
            <a:r>
              <a:rPr lang="ko-KR" altLang="en-US" sz="20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의 소비는 </a:t>
            </a:r>
            <a:r>
              <a:rPr lang="ko-KR" altLang="en-US" sz="2000" dirty="0">
                <a:solidFill>
                  <a:srgbClr val="FF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감소</a:t>
            </a:r>
            <a:r>
              <a:rPr lang="ko-KR" altLang="en-US" sz="20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하고 </a:t>
            </a:r>
            <a:r>
              <a:rPr lang="ko-KR" altLang="en-US" sz="2000" dirty="0">
                <a:solidFill>
                  <a:srgbClr val="00B05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대중교통</a:t>
            </a:r>
            <a:r>
              <a:rPr lang="ko-KR" altLang="en-US" sz="20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의 소비는 </a:t>
            </a:r>
            <a:r>
              <a:rPr lang="ko-KR" altLang="en-US" sz="2000" dirty="0">
                <a:solidFill>
                  <a:srgbClr val="00B05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증가</a:t>
            </a:r>
            <a:r>
              <a:rPr lang="ko-KR" altLang="en-US" sz="20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할 수 밖에 없다</a:t>
            </a:r>
            <a:r>
              <a:rPr lang="en-US" altLang="ko-KR" sz="20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.</a:t>
            </a:r>
            <a:endParaRPr lang="ko-KR" altLang="en-US" sz="2000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24C92660-A62C-B2E2-925E-8FF607B0C4C4}"/>
              </a:ext>
            </a:extLst>
          </p:cNvPr>
          <p:cNvGrpSpPr/>
          <p:nvPr/>
        </p:nvGrpSpPr>
        <p:grpSpPr>
          <a:xfrm>
            <a:off x="6553200" y="1352929"/>
            <a:ext cx="1676395" cy="7137203"/>
            <a:chOff x="13792202" y="1438948"/>
            <a:chExt cx="1676395" cy="6457718"/>
          </a:xfrm>
        </p:grpSpPr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7BF38F2B-FD96-64A8-64CE-C6F8011EE338}"/>
                </a:ext>
              </a:extLst>
            </p:cNvPr>
            <p:cNvCxnSpPr>
              <a:cxnSpLocks/>
            </p:cNvCxnSpPr>
            <p:nvPr/>
          </p:nvCxnSpPr>
          <p:spPr>
            <a:xfrm>
              <a:off x="14630400" y="1790700"/>
              <a:ext cx="0" cy="6105966"/>
            </a:xfrm>
            <a:prstGeom prst="line">
              <a:avLst/>
            </a:prstGeom>
            <a:ln w="38100">
              <a:solidFill>
                <a:schemeClr val="accent2">
                  <a:shade val="95000"/>
                  <a:satMod val="105000"/>
                </a:schemeClr>
              </a:solidFill>
              <a:prstDash val="sysDot"/>
              <a:head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824BB33-E655-362A-3F00-E1E947851449}"/>
                </a:ext>
              </a:extLst>
            </p:cNvPr>
            <p:cNvSpPr txBox="1"/>
            <p:nvPr/>
          </p:nvSpPr>
          <p:spPr>
            <a:xfrm>
              <a:off x="13792202" y="1438948"/>
              <a:ext cx="1676395" cy="33417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교육 시작 시점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171885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9">
            <a:extLst>
              <a:ext uri="{FF2B5EF4-FFF2-40B4-BE49-F238E27FC236}">
                <a16:creationId xmlns:a16="http://schemas.microsoft.com/office/drawing/2014/main" id="{35D389E4-B280-BC8B-EE84-FF28D69EB9B4}"/>
              </a:ext>
            </a:extLst>
          </p:cNvPr>
          <p:cNvSpPr txBox="1"/>
          <p:nvPr/>
        </p:nvSpPr>
        <p:spPr>
          <a:xfrm>
            <a:off x="329185" y="-26571"/>
            <a:ext cx="14544804" cy="9618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8399"/>
              </a:lnSpc>
              <a:spcBef>
                <a:spcPct val="0"/>
              </a:spcBef>
            </a:pPr>
            <a:r>
              <a:rPr lang="en-US" sz="4000" u="none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3.4 </a:t>
            </a:r>
            <a:r>
              <a:rPr lang="ko-KR" altLang="en-US" sz="4000" u="none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결론 </a:t>
            </a:r>
            <a:r>
              <a:rPr lang="en-US" altLang="ko-KR" sz="4000" u="none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– </a:t>
            </a:r>
            <a:r>
              <a:rPr lang="ko-KR" altLang="en-US" sz="4000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분석 결과 </a:t>
            </a:r>
            <a:r>
              <a:rPr lang="ko-KR" altLang="en-US" sz="4000" u="none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요약</a:t>
            </a:r>
            <a:endParaRPr lang="en-US" altLang="ko-KR" sz="4000" u="none" dirty="0">
              <a:solidFill>
                <a:srgbClr val="000000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2D9F527C-2053-F53C-69C6-6FB1EAE17105}"/>
              </a:ext>
            </a:extLst>
          </p:cNvPr>
          <p:cNvGrpSpPr/>
          <p:nvPr/>
        </p:nvGrpSpPr>
        <p:grpSpPr>
          <a:xfrm>
            <a:off x="1447800" y="1328795"/>
            <a:ext cx="4102553" cy="3852805"/>
            <a:chOff x="1447800" y="1328795"/>
            <a:chExt cx="4102553" cy="3852805"/>
          </a:xfrm>
          <a:noFill/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BAFEADE6-B052-BCC7-491A-3F5B3EBBC51C}"/>
                </a:ext>
              </a:extLst>
            </p:cNvPr>
            <p:cNvGrpSpPr/>
            <p:nvPr/>
          </p:nvGrpSpPr>
          <p:grpSpPr>
            <a:xfrm>
              <a:off x="1447800" y="1328795"/>
              <a:ext cx="4102553" cy="3852805"/>
              <a:chOff x="0" y="0"/>
              <a:chExt cx="30635812" cy="28770819"/>
            </a:xfrm>
            <a:grpFill/>
          </p:grpSpPr>
          <p:sp>
            <p:nvSpPr>
              <p:cNvPr id="4" name="Freeform 3">
                <a:extLst>
                  <a:ext uri="{FF2B5EF4-FFF2-40B4-BE49-F238E27FC236}">
                    <a16:creationId xmlns:a16="http://schemas.microsoft.com/office/drawing/2014/main" id="{E6BBEE24-2FC0-E542-1B20-963B9A90AA23}"/>
                  </a:ext>
                </a:extLst>
              </p:cNvPr>
              <p:cNvSpPr/>
              <p:nvPr/>
            </p:nvSpPr>
            <p:spPr>
              <a:xfrm>
                <a:off x="72390" y="72390"/>
                <a:ext cx="30491031" cy="28626038"/>
              </a:xfrm>
              <a:custGeom>
                <a:avLst/>
                <a:gdLst/>
                <a:ahLst/>
                <a:cxnLst/>
                <a:rect l="l" t="t" r="r" b="b"/>
                <a:pathLst>
                  <a:path w="30491031" h="28626038">
                    <a:moveTo>
                      <a:pt x="0" y="0"/>
                    </a:moveTo>
                    <a:lnTo>
                      <a:pt x="30491031" y="0"/>
                    </a:lnTo>
                    <a:lnTo>
                      <a:pt x="30491031" y="28626038"/>
                    </a:lnTo>
                    <a:lnTo>
                      <a:pt x="0" y="2862603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</p:spPr>
            <p:txBody>
              <a:bodyPr/>
              <a:lstStyle/>
              <a:p>
                <a:endParaRPr lang="ko-KR" altLang="en-US" dirty="0"/>
              </a:p>
            </p:txBody>
          </p:sp>
          <p:sp>
            <p:nvSpPr>
              <p:cNvPr id="5" name="Freeform 4">
                <a:extLst>
                  <a:ext uri="{FF2B5EF4-FFF2-40B4-BE49-F238E27FC236}">
                    <a16:creationId xmlns:a16="http://schemas.microsoft.com/office/drawing/2014/main" id="{4523843D-290D-D541-4A31-CC97E7972187}"/>
                  </a:ext>
                </a:extLst>
              </p:cNvPr>
              <p:cNvSpPr/>
              <p:nvPr/>
            </p:nvSpPr>
            <p:spPr>
              <a:xfrm>
                <a:off x="0" y="0"/>
                <a:ext cx="30635811" cy="28770821"/>
              </a:xfrm>
              <a:custGeom>
                <a:avLst/>
                <a:gdLst/>
                <a:ahLst/>
                <a:cxnLst/>
                <a:rect l="l" t="t" r="r" b="b"/>
                <a:pathLst>
                  <a:path w="30635811" h="28770821">
                    <a:moveTo>
                      <a:pt x="30491032" y="28626039"/>
                    </a:moveTo>
                    <a:lnTo>
                      <a:pt x="30635811" y="28626039"/>
                    </a:lnTo>
                    <a:lnTo>
                      <a:pt x="30635811" y="28770821"/>
                    </a:lnTo>
                    <a:lnTo>
                      <a:pt x="30491032" y="28770821"/>
                    </a:lnTo>
                    <a:lnTo>
                      <a:pt x="30491032" y="28626039"/>
                    </a:lnTo>
                    <a:close/>
                    <a:moveTo>
                      <a:pt x="0" y="144780"/>
                    </a:moveTo>
                    <a:lnTo>
                      <a:pt x="144780" y="144780"/>
                    </a:lnTo>
                    <a:lnTo>
                      <a:pt x="144780" y="28626039"/>
                    </a:lnTo>
                    <a:lnTo>
                      <a:pt x="0" y="28626039"/>
                    </a:lnTo>
                    <a:lnTo>
                      <a:pt x="0" y="144780"/>
                    </a:lnTo>
                    <a:close/>
                    <a:moveTo>
                      <a:pt x="0" y="28626039"/>
                    </a:moveTo>
                    <a:lnTo>
                      <a:pt x="144780" y="28626039"/>
                    </a:lnTo>
                    <a:lnTo>
                      <a:pt x="144780" y="28770821"/>
                    </a:lnTo>
                    <a:lnTo>
                      <a:pt x="0" y="28770821"/>
                    </a:lnTo>
                    <a:lnTo>
                      <a:pt x="0" y="28626039"/>
                    </a:lnTo>
                    <a:close/>
                    <a:moveTo>
                      <a:pt x="30491032" y="144780"/>
                    </a:moveTo>
                    <a:lnTo>
                      <a:pt x="30635811" y="144780"/>
                    </a:lnTo>
                    <a:lnTo>
                      <a:pt x="30635811" y="28626039"/>
                    </a:lnTo>
                    <a:lnTo>
                      <a:pt x="30491032" y="28626039"/>
                    </a:lnTo>
                    <a:lnTo>
                      <a:pt x="30491032" y="144780"/>
                    </a:lnTo>
                    <a:close/>
                    <a:moveTo>
                      <a:pt x="144780" y="28626039"/>
                    </a:moveTo>
                    <a:lnTo>
                      <a:pt x="30491032" y="28626039"/>
                    </a:lnTo>
                    <a:lnTo>
                      <a:pt x="30491032" y="28770821"/>
                    </a:lnTo>
                    <a:lnTo>
                      <a:pt x="144780" y="28770821"/>
                    </a:lnTo>
                    <a:lnTo>
                      <a:pt x="144780" y="28626039"/>
                    </a:lnTo>
                    <a:close/>
                    <a:moveTo>
                      <a:pt x="30491032" y="0"/>
                    </a:moveTo>
                    <a:lnTo>
                      <a:pt x="30635811" y="0"/>
                    </a:lnTo>
                    <a:lnTo>
                      <a:pt x="30635811" y="144780"/>
                    </a:lnTo>
                    <a:lnTo>
                      <a:pt x="30491032" y="144780"/>
                    </a:lnTo>
                    <a:lnTo>
                      <a:pt x="30491032" y="0"/>
                    </a:lnTo>
                    <a:close/>
                    <a:moveTo>
                      <a:pt x="0" y="0"/>
                    </a:moveTo>
                    <a:lnTo>
                      <a:pt x="144780" y="0"/>
                    </a:lnTo>
                    <a:lnTo>
                      <a:pt x="144780" y="144780"/>
                    </a:lnTo>
                    <a:lnTo>
                      <a:pt x="0" y="144780"/>
                    </a:lnTo>
                    <a:lnTo>
                      <a:pt x="0" y="0"/>
                    </a:lnTo>
                    <a:close/>
                    <a:moveTo>
                      <a:pt x="144780" y="0"/>
                    </a:moveTo>
                    <a:lnTo>
                      <a:pt x="30491032" y="0"/>
                    </a:lnTo>
                    <a:lnTo>
                      <a:pt x="30491032" y="144780"/>
                    </a:lnTo>
                    <a:lnTo>
                      <a:pt x="144780" y="144780"/>
                    </a:lnTo>
                    <a:lnTo>
                      <a:pt x="144780" y="0"/>
                    </a:lnTo>
                    <a:close/>
                  </a:path>
                </a:pathLst>
              </a:custGeom>
              <a:grpFill/>
            </p:spPr>
          </p:sp>
        </p:grpSp>
        <p:sp>
          <p:nvSpPr>
            <p:cNvPr id="10" name="TextBox 21">
              <a:extLst>
                <a:ext uri="{FF2B5EF4-FFF2-40B4-BE49-F238E27FC236}">
                  <a16:creationId xmlns:a16="http://schemas.microsoft.com/office/drawing/2014/main" id="{47F22FD9-D88B-9E4F-F1D4-92F5B91E70C3}"/>
                </a:ext>
              </a:extLst>
            </p:cNvPr>
            <p:cNvSpPr txBox="1"/>
            <p:nvPr/>
          </p:nvSpPr>
          <p:spPr>
            <a:xfrm>
              <a:off x="1839807" y="3923940"/>
              <a:ext cx="3318539" cy="376257"/>
            </a:xfrm>
            <a:prstGeom prst="rect">
              <a:avLst/>
            </a:prstGeom>
            <a:grpFill/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080"/>
                </a:lnSpc>
              </a:pPr>
              <a:endParaRPr lang="en-US" sz="2200" u="none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</p:txBody>
        </p:sp>
        <p:sp>
          <p:nvSpPr>
            <p:cNvPr id="11" name="AutoShape 32">
              <a:extLst>
                <a:ext uri="{FF2B5EF4-FFF2-40B4-BE49-F238E27FC236}">
                  <a16:creationId xmlns:a16="http://schemas.microsoft.com/office/drawing/2014/main" id="{1805AA58-3A99-A30A-37FC-8DDE22BCE153}"/>
                </a:ext>
              </a:extLst>
            </p:cNvPr>
            <p:cNvSpPr/>
            <p:nvPr/>
          </p:nvSpPr>
          <p:spPr>
            <a:xfrm>
              <a:off x="1447800" y="2914193"/>
              <a:ext cx="4077528" cy="0"/>
            </a:xfrm>
            <a:prstGeom prst="line">
              <a:avLst/>
            </a:prstGeom>
            <a:grpFill/>
            <a:ln w="1905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2" name="TextBox 20">
              <a:extLst>
                <a:ext uri="{FF2B5EF4-FFF2-40B4-BE49-F238E27FC236}">
                  <a16:creationId xmlns:a16="http://schemas.microsoft.com/office/drawing/2014/main" id="{BB1E05A4-7EE3-C953-785E-D7CCFC50800B}"/>
                </a:ext>
              </a:extLst>
            </p:cNvPr>
            <p:cNvSpPr txBox="1"/>
            <p:nvPr/>
          </p:nvSpPr>
          <p:spPr>
            <a:xfrm>
              <a:off x="1864832" y="1485900"/>
              <a:ext cx="3318539" cy="474553"/>
            </a:xfrm>
            <a:prstGeom prst="rect">
              <a:avLst/>
            </a:prstGeom>
            <a:grpFill/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920"/>
                </a:lnSpc>
                <a:spcBef>
                  <a:spcPct val="0"/>
                </a:spcBef>
              </a:pPr>
              <a:r>
                <a:rPr lang="ko-KR" altLang="en-US" sz="2800" dirty="0">
                  <a:solidFill>
                    <a:srgbClr val="000000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  <a:t>식비</a:t>
              </a:r>
              <a:endParaRPr lang="en-US" sz="2800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</p:txBody>
        </p:sp>
        <p:sp>
          <p:nvSpPr>
            <p:cNvPr id="13" name="TextBox 20">
              <a:extLst>
                <a:ext uri="{FF2B5EF4-FFF2-40B4-BE49-F238E27FC236}">
                  <a16:creationId xmlns:a16="http://schemas.microsoft.com/office/drawing/2014/main" id="{7F07D337-68C4-4FD1-1E9B-CF688331820D}"/>
                </a:ext>
              </a:extLst>
            </p:cNvPr>
            <p:cNvSpPr txBox="1"/>
            <p:nvPr/>
          </p:nvSpPr>
          <p:spPr>
            <a:xfrm>
              <a:off x="1675084" y="2147583"/>
              <a:ext cx="3698034" cy="446148"/>
            </a:xfrm>
            <a:prstGeom prst="rect">
              <a:avLst/>
            </a:prstGeom>
            <a:grpFill/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3920"/>
                </a:lnSpc>
                <a:spcBef>
                  <a:spcPct val="0"/>
                </a:spcBef>
              </a:pPr>
              <a:r>
                <a:rPr lang="en-US" altLang="ko-KR" sz="2000" u="none" dirty="0">
                  <a:solidFill>
                    <a:srgbClr val="000000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  <a:t>+1,135,378</a:t>
              </a:r>
              <a:r>
                <a:rPr lang="ko-KR" altLang="en-US" sz="2000" u="none" dirty="0">
                  <a:solidFill>
                    <a:srgbClr val="000000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  <a:t>원 </a:t>
              </a:r>
              <a:r>
                <a:rPr lang="en-US" altLang="ko-KR" sz="2000" u="none" dirty="0">
                  <a:solidFill>
                    <a:srgbClr val="000000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  <a:t>/ +172</a:t>
              </a:r>
              <a:r>
                <a:rPr lang="ko-KR" altLang="en-US" sz="2000" u="none" dirty="0">
                  <a:solidFill>
                    <a:srgbClr val="000000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  <a:t>회</a:t>
              </a:r>
              <a:endParaRPr lang="en-US" sz="2000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</p:txBody>
        </p:sp>
        <p:sp>
          <p:nvSpPr>
            <p:cNvPr id="15" name="TextBox 20">
              <a:extLst>
                <a:ext uri="{FF2B5EF4-FFF2-40B4-BE49-F238E27FC236}">
                  <a16:creationId xmlns:a16="http://schemas.microsoft.com/office/drawing/2014/main" id="{EA2A89B3-94EA-66D5-CC2F-FEAF19315A24}"/>
                </a:ext>
              </a:extLst>
            </p:cNvPr>
            <p:cNvSpPr txBox="1"/>
            <p:nvPr/>
          </p:nvSpPr>
          <p:spPr>
            <a:xfrm>
              <a:off x="1637547" y="3008583"/>
              <a:ext cx="3698034" cy="1937069"/>
            </a:xfrm>
            <a:prstGeom prst="rect">
              <a:avLst/>
            </a:prstGeom>
            <a:grpFill/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>
                <a:lnSpc>
                  <a:spcPts val="3920"/>
                </a:lnSpc>
                <a:spcBef>
                  <a:spcPct val="0"/>
                </a:spcBef>
              </a:pPr>
              <a:r>
                <a:rPr lang="ko-KR" altLang="en-US" sz="1600" dirty="0">
                  <a:solidFill>
                    <a:srgbClr val="000000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  <a:t>주문 결제에서 방문 결제로 패턴이 변화</a:t>
              </a:r>
              <a:endParaRPr lang="en-US" altLang="ko-KR" sz="1600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  <a:p>
              <a:pPr marL="0" lvl="0" indent="0">
                <a:lnSpc>
                  <a:spcPts val="3920"/>
                </a:lnSpc>
                <a:spcBef>
                  <a:spcPct val="0"/>
                </a:spcBef>
              </a:pPr>
              <a:r>
                <a:rPr lang="ko-KR" altLang="en-US" sz="1600" dirty="0">
                  <a:solidFill>
                    <a:srgbClr val="000000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  <a:t>평균 이용 금액 감소</a:t>
              </a:r>
              <a:endParaRPr lang="en-US" altLang="ko-KR" sz="1600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  <a:p>
              <a:pPr marL="0" lvl="0" indent="0">
                <a:lnSpc>
                  <a:spcPts val="3920"/>
                </a:lnSpc>
                <a:spcBef>
                  <a:spcPct val="0"/>
                </a:spcBef>
              </a:pPr>
              <a:r>
                <a:rPr lang="ko-KR" altLang="en-US" sz="1600" dirty="0">
                  <a:solidFill>
                    <a:srgbClr val="000000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  <a:t>이용 횟수 증가</a:t>
              </a:r>
              <a:endParaRPr lang="en-US" altLang="ko-KR" sz="1600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  <a:p>
              <a:pPr marL="0" lvl="0" indent="0">
                <a:lnSpc>
                  <a:spcPts val="3920"/>
                </a:lnSpc>
                <a:spcBef>
                  <a:spcPct val="0"/>
                </a:spcBef>
              </a:pPr>
              <a:r>
                <a:rPr lang="ko-KR" altLang="en-US" sz="1600" dirty="0">
                  <a:solidFill>
                    <a:srgbClr val="000000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  <a:t>총 이용 금액 증가</a:t>
              </a:r>
              <a:endParaRPr lang="en-US" sz="1600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DF536671-7B70-989F-B7D8-84011A20A15B}"/>
              </a:ext>
            </a:extLst>
          </p:cNvPr>
          <p:cNvGrpSpPr/>
          <p:nvPr/>
        </p:nvGrpSpPr>
        <p:grpSpPr>
          <a:xfrm>
            <a:off x="7092723" y="1324032"/>
            <a:ext cx="4102553" cy="4116994"/>
            <a:chOff x="1447800" y="1328795"/>
            <a:chExt cx="4102553" cy="4116994"/>
          </a:xfrm>
          <a:noFill/>
        </p:grpSpPr>
        <p:grpSp>
          <p:nvGrpSpPr>
            <p:cNvPr id="20" name="Group 2">
              <a:extLst>
                <a:ext uri="{FF2B5EF4-FFF2-40B4-BE49-F238E27FC236}">
                  <a16:creationId xmlns:a16="http://schemas.microsoft.com/office/drawing/2014/main" id="{540B4AF2-8424-769C-A12E-AB2674808067}"/>
                </a:ext>
              </a:extLst>
            </p:cNvPr>
            <p:cNvGrpSpPr/>
            <p:nvPr/>
          </p:nvGrpSpPr>
          <p:grpSpPr>
            <a:xfrm>
              <a:off x="1447800" y="1328795"/>
              <a:ext cx="4102553" cy="3852805"/>
              <a:chOff x="0" y="0"/>
              <a:chExt cx="30635811" cy="28770819"/>
            </a:xfrm>
            <a:grpFill/>
          </p:grpSpPr>
          <p:sp>
            <p:nvSpPr>
              <p:cNvPr id="26" name="Freeform 3">
                <a:extLst>
                  <a:ext uri="{FF2B5EF4-FFF2-40B4-BE49-F238E27FC236}">
                    <a16:creationId xmlns:a16="http://schemas.microsoft.com/office/drawing/2014/main" id="{CD52BE9B-4A86-8580-FD32-0307A5379914}"/>
                  </a:ext>
                </a:extLst>
              </p:cNvPr>
              <p:cNvSpPr/>
              <p:nvPr/>
            </p:nvSpPr>
            <p:spPr>
              <a:xfrm>
                <a:off x="72390" y="72390"/>
                <a:ext cx="30491031" cy="28626039"/>
              </a:xfrm>
              <a:custGeom>
                <a:avLst/>
                <a:gdLst/>
                <a:ahLst/>
                <a:cxnLst/>
                <a:rect l="l" t="t" r="r" b="b"/>
                <a:pathLst>
                  <a:path w="30491031" h="28626038">
                    <a:moveTo>
                      <a:pt x="0" y="0"/>
                    </a:moveTo>
                    <a:lnTo>
                      <a:pt x="30491031" y="0"/>
                    </a:lnTo>
                    <a:lnTo>
                      <a:pt x="30491031" y="28626038"/>
                    </a:lnTo>
                    <a:lnTo>
                      <a:pt x="0" y="2862603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</p:spPr>
            <p:txBody>
              <a:bodyPr/>
              <a:lstStyle/>
              <a:p>
                <a:endParaRPr lang="ko-KR" altLang="en-US" dirty="0"/>
              </a:p>
            </p:txBody>
          </p:sp>
          <p:sp>
            <p:nvSpPr>
              <p:cNvPr id="27" name="Freeform 4">
                <a:extLst>
                  <a:ext uri="{FF2B5EF4-FFF2-40B4-BE49-F238E27FC236}">
                    <a16:creationId xmlns:a16="http://schemas.microsoft.com/office/drawing/2014/main" id="{2549E6F6-2B74-79C7-E051-331F2453DB0A}"/>
                  </a:ext>
                </a:extLst>
              </p:cNvPr>
              <p:cNvSpPr/>
              <p:nvPr/>
            </p:nvSpPr>
            <p:spPr>
              <a:xfrm>
                <a:off x="0" y="0"/>
                <a:ext cx="30635811" cy="28770819"/>
              </a:xfrm>
              <a:custGeom>
                <a:avLst/>
                <a:gdLst/>
                <a:ahLst/>
                <a:cxnLst/>
                <a:rect l="l" t="t" r="r" b="b"/>
                <a:pathLst>
                  <a:path w="30635811" h="28770821">
                    <a:moveTo>
                      <a:pt x="30491032" y="28626039"/>
                    </a:moveTo>
                    <a:lnTo>
                      <a:pt x="30635811" y="28626039"/>
                    </a:lnTo>
                    <a:lnTo>
                      <a:pt x="30635811" y="28770821"/>
                    </a:lnTo>
                    <a:lnTo>
                      <a:pt x="30491032" y="28770821"/>
                    </a:lnTo>
                    <a:lnTo>
                      <a:pt x="30491032" y="28626039"/>
                    </a:lnTo>
                    <a:close/>
                    <a:moveTo>
                      <a:pt x="0" y="144780"/>
                    </a:moveTo>
                    <a:lnTo>
                      <a:pt x="144780" y="144780"/>
                    </a:lnTo>
                    <a:lnTo>
                      <a:pt x="144780" y="28626039"/>
                    </a:lnTo>
                    <a:lnTo>
                      <a:pt x="0" y="28626039"/>
                    </a:lnTo>
                    <a:lnTo>
                      <a:pt x="0" y="144780"/>
                    </a:lnTo>
                    <a:close/>
                    <a:moveTo>
                      <a:pt x="0" y="28626039"/>
                    </a:moveTo>
                    <a:lnTo>
                      <a:pt x="144780" y="28626039"/>
                    </a:lnTo>
                    <a:lnTo>
                      <a:pt x="144780" y="28770821"/>
                    </a:lnTo>
                    <a:lnTo>
                      <a:pt x="0" y="28770821"/>
                    </a:lnTo>
                    <a:lnTo>
                      <a:pt x="0" y="28626039"/>
                    </a:lnTo>
                    <a:close/>
                    <a:moveTo>
                      <a:pt x="30491032" y="144780"/>
                    </a:moveTo>
                    <a:lnTo>
                      <a:pt x="30635811" y="144780"/>
                    </a:lnTo>
                    <a:lnTo>
                      <a:pt x="30635811" y="28626039"/>
                    </a:lnTo>
                    <a:lnTo>
                      <a:pt x="30491032" y="28626039"/>
                    </a:lnTo>
                    <a:lnTo>
                      <a:pt x="30491032" y="144780"/>
                    </a:lnTo>
                    <a:close/>
                    <a:moveTo>
                      <a:pt x="144780" y="28626039"/>
                    </a:moveTo>
                    <a:lnTo>
                      <a:pt x="30491032" y="28626039"/>
                    </a:lnTo>
                    <a:lnTo>
                      <a:pt x="30491032" y="28770821"/>
                    </a:lnTo>
                    <a:lnTo>
                      <a:pt x="144780" y="28770821"/>
                    </a:lnTo>
                    <a:lnTo>
                      <a:pt x="144780" y="28626039"/>
                    </a:lnTo>
                    <a:close/>
                    <a:moveTo>
                      <a:pt x="30491032" y="0"/>
                    </a:moveTo>
                    <a:lnTo>
                      <a:pt x="30635811" y="0"/>
                    </a:lnTo>
                    <a:lnTo>
                      <a:pt x="30635811" y="144780"/>
                    </a:lnTo>
                    <a:lnTo>
                      <a:pt x="30491032" y="144780"/>
                    </a:lnTo>
                    <a:lnTo>
                      <a:pt x="30491032" y="0"/>
                    </a:lnTo>
                    <a:close/>
                    <a:moveTo>
                      <a:pt x="0" y="0"/>
                    </a:moveTo>
                    <a:lnTo>
                      <a:pt x="144780" y="0"/>
                    </a:lnTo>
                    <a:lnTo>
                      <a:pt x="144780" y="144780"/>
                    </a:lnTo>
                    <a:lnTo>
                      <a:pt x="0" y="144780"/>
                    </a:lnTo>
                    <a:lnTo>
                      <a:pt x="0" y="0"/>
                    </a:lnTo>
                    <a:close/>
                    <a:moveTo>
                      <a:pt x="144780" y="0"/>
                    </a:moveTo>
                    <a:lnTo>
                      <a:pt x="30491032" y="0"/>
                    </a:lnTo>
                    <a:lnTo>
                      <a:pt x="30491032" y="144780"/>
                    </a:lnTo>
                    <a:lnTo>
                      <a:pt x="144780" y="144780"/>
                    </a:lnTo>
                    <a:lnTo>
                      <a:pt x="144780" y="0"/>
                    </a:lnTo>
                    <a:close/>
                  </a:path>
                </a:pathLst>
              </a:custGeom>
              <a:grpFill/>
            </p:spPr>
          </p:sp>
        </p:grpSp>
        <p:sp>
          <p:nvSpPr>
            <p:cNvPr id="21" name="TextBox 21">
              <a:extLst>
                <a:ext uri="{FF2B5EF4-FFF2-40B4-BE49-F238E27FC236}">
                  <a16:creationId xmlns:a16="http://schemas.microsoft.com/office/drawing/2014/main" id="{F4FF6C8F-9954-C4C6-996D-C290F0622DEA}"/>
                </a:ext>
              </a:extLst>
            </p:cNvPr>
            <p:cNvSpPr txBox="1"/>
            <p:nvPr/>
          </p:nvSpPr>
          <p:spPr>
            <a:xfrm>
              <a:off x="1839807" y="3923940"/>
              <a:ext cx="3318539" cy="376257"/>
            </a:xfrm>
            <a:prstGeom prst="rect">
              <a:avLst/>
            </a:prstGeom>
            <a:grpFill/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080"/>
                </a:lnSpc>
              </a:pPr>
              <a:endParaRPr lang="en-US" sz="2200" u="none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</p:txBody>
        </p:sp>
        <p:sp>
          <p:nvSpPr>
            <p:cNvPr id="22" name="AutoShape 32">
              <a:extLst>
                <a:ext uri="{FF2B5EF4-FFF2-40B4-BE49-F238E27FC236}">
                  <a16:creationId xmlns:a16="http://schemas.microsoft.com/office/drawing/2014/main" id="{D967F366-27CC-00E9-67C9-BF9A01D72883}"/>
                </a:ext>
              </a:extLst>
            </p:cNvPr>
            <p:cNvSpPr/>
            <p:nvPr/>
          </p:nvSpPr>
          <p:spPr>
            <a:xfrm>
              <a:off x="1447800" y="2914193"/>
              <a:ext cx="4077528" cy="0"/>
            </a:xfrm>
            <a:prstGeom prst="line">
              <a:avLst/>
            </a:prstGeom>
            <a:grpFill/>
            <a:ln w="1905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3" name="TextBox 20">
              <a:extLst>
                <a:ext uri="{FF2B5EF4-FFF2-40B4-BE49-F238E27FC236}">
                  <a16:creationId xmlns:a16="http://schemas.microsoft.com/office/drawing/2014/main" id="{F027054F-FF14-CF42-CB00-E03C13DDEB43}"/>
                </a:ext>
              </a:extLst>
            </p:cNvPr>
            <p:cNvSpPr txBox="1"/>
            <p:nvPr/>
          </p:nvSpPr>
          <p:spPr>
            <a:xfrm>
              <a:off x="1864832" y="1485900"/>
              <a:ext cx="3318539" cy="474553"/>
            </a:xfrm>
            <a:prstGeom prst="rect">
              <a:avLst/>
            </a:prstGeom>
            <a:grpFill/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920"/>
                </a:lnSpc>
                <a:spcBef>
                  <a:spcPct val="0"/>
                </a:spcBef>
              </a:pPr>
              <a:r>
                <a:rPr lang="ko-KR" altLang="en-US" sz="2800" dirty="0">
                  <a:solidFill>
                    <a:srgbClr val="000000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  <a:t>편의점</a:t>
              </a:r>
              <a:r>
                <a:rPr lang="en-US" altLang="ko-KR" sz="2800" dirty="0">
                  <a:solidFill>
                    <a:srgbClr val="000000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  <a:t>&amp;</a:t>
              </a:r>
              <a:r>
                <a:rPr lang="ko-KR" altLang="en-US" sz="2800" dirty="0">
                  <a:solidFill>
                    <a:srgbClr val="000000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  <a:t>마트</a:t>
              </a:r>
              <a:endParaRPr lang="en-US" sz="2800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</p:txBody>
        </p:sp>
        <p:sp>
          <p:nvSpPr>
            <p:cNvPr id="24" name="TextBox 20">
              <a:extLst>
                <a:ext uri="{FF2B5EF4-FFF2-40B4-BE49-F238E27FC236}">
                  <a16:creationId xmlns:a16="http://schemas.microsoft.com/office/drawing/2014/main" id="{7534D61C-CE00-1433-CFA1-9A5048D29FB1}"/>
                </a:ext>
              </a:extLst>
            </p:cNvPr>
            <p:cNvSpPr txBox="1"/>
            <p:nvPr/>
          </p:nvSpPr>
          <p:spPr>
            <a:xfrm>
              <a:off x="1675084" y="2147583"/>
              <a:ext cx="3698034" cy="446148"/>
            </a:xfrm>
            <a:prstGeom prst="rect">
              <a:avLst/>
            </a:prstGeom>
            <a:grpFill/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3920"/>
                </a:lnSpc>
                <a:spcBef>
                  <a:spcPct val="0"/>
                </a:spcBef>
              </a:pPr>
              <a:r>
                <a:rPr lang="en-US" altLang="ko-KR" sz="2000" u="none" dirty="0">
                  <a:solidFill>
                    <a:srgbClr val="000000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  <a:t>-35,130</a:t>
              </a:r>
              <a:r>
                <a:rPr lang="ko-KR" altLang="en-US" sz="2000" u="none" dirty="0">
                  <a:solidFill>
                    <a:srgbClr val="000000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  <a:t>원 </a:t>
              </a:r>
              <a:r>
                <a:rPr lang="en-US" altLang="ko-KR" sz="2000" u="none" dirty="0">
                  <a:solidFill>
                    <a:srgbClr val="000000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  <a:t>/ +178</a:t>
              </a:r>
              <a:r>
                <a:rPr lang="ko-KR" altLang="en-US" sz="2000" u="none" dirty="0">
                  <a:solidFill>
                    <a:srgbClr val="000000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  <a:t>회</a:t>
              </a:r>
              <a:endParaRPr lang="en-US" sz="2000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</p:txBody>
        </p:sp>
        <p:sp>
          <p:nvSpPr>
            <p:cNvPr id="25" name="TextBox 20">
              <a:extLst>
                <a:ext uri="{FF2B5EF4-FFF2-40B4-BE49-F238E27FC236}">
                  <a16:creationId xmlns:a16="http://schemas.microsoft.com/office/drawing/2014/main" id="{03AAE4C7-A7CC-4471-9B97-172121559383}"/>
                </a:ext>
              </a:extLst>
            </p:cNvPr>
            <p:cNvSpPr txBox="1"/>
            <p:nvPr/>
          </p:nvSpPr>
          <p:spPr>
            <a:xfrm>
              <a:off x="1637547" y="3008583"/>
              <a:ext cx="3698034" cy="2437206"/>
            </a:xfrm>
            <a:prstGeom prst="rect">
              <a:avLst/>
            </a:prstGeom>
            <a:grpFill/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>
                <a:lnSpc>
                  <a:spcPts val="3920"/>
                </a:lnSpc>
                <a:spcBef>
                  <a:spcPct val="0"/>
                </a:spcBef>
              </a:pPr>
              <a:r>
                <a:rPr lang="ko-KR" altLang="en-US" sz="1600" dirty="0">
                  <a:solidFill>
                    <a:srgbClr val="000000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  <a:t>교육 시작 초기에 식사대용으로 소비</a:t>
              </a:r>
              <a:endParaRPr lang="en-US" altLang="ko-KR" sz="1600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  <a:p>
              <a:pPr marL="0" lvl="0" indent="0">
                <a:lnSpc>
                  <a:spcPts val="3920"/>
                </a:lnSpc>
                <a:spcBef>
                  <a:spcPct val="0"/>
                </a:spcBef>
              </a:pPr>
              <a:r>
                <a:rPr lang="ko-KR" altLang="en-US" sz="1600" dirty="0">
                  <a:solidFill>
                    <a:srgbClr val="000000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  <a:t>학원 근처 식당 정보 유무에 영향을 받음</a:t>
              </a:r>
              <a:endParaRPr lang="en-US" altLang="ko-KR" sz="1600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  <a:p>
              <a:pPr marL="0" lvl="0" indent="0">
                <a:lnSpc>
                  <a:spcPts val="3920"/>
                </a:lnSpc>
                <a:spcBef>
                  <a:spcPct val="0"/>
                </a:spcBef>
              </a:pPr>
              <a:r>
                <a:rPr lang="ko-KR" altLang="en-US" sz="1600" dirty="0">
                  <a:solidFill>
                    <a:srgbClr val="000000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  <a:t>교육 전에 저녁 시간에 소비</a:t>
              </a:r>
              <a:endParaRPr lang="en-US" altLang="ko-KR" sz="1600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  <a:p>
              <a:pPr marL="0" lvl="0" indent="0">
                <a:lnSpc>
                  <a:spcPts val="3920"/>
                </a:lnSpc>
                <a:spcBef>
                  <a:spcPct val="0"/>
                </a:spcBef>
              </a:pPr>
              <a:r>
                <a:rPr lang="ko-KR" altLang="en-US" sz="1600" dirty="0">
                  <a:solidFill>
                    <a:srgbClr val="000000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  <a:t>교육 후에 특정 시간에 소비</a:t>
              </a:r>
              <a:endParaRPr lang="en-US" altLang="ko-KR" sz="1600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  <a:p>
              <a:pPr marL="0" lvl="0" indent="0">
                <a:lnSpc>
                  <a:spcPts val="3920"/>
                </a:lnSpc>
                <a:spcBef>
                  <a:spcPct val="0"/>
                </a:spcBef>
              </a:pPr>
              <a:r>
                <a:rPr lang="ko-KR" altLang="en-US" sz="1600" dirty="0">
                  <a:solidFill>
                    <a:srgbClr val="000000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  <a:t>소비 품목의 변화가 있는 것으로 추정</a:t>
              </a:r>
              <a:endParaRPr lang="en-US" altLang="ko-KR" sz="1600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EE72ACF8-ED03-33D9-7061-70EBD85EDCBB}"/>
              </a:ext>
            </a:extLst>
          </p:cNvPr>
          <p:cNvGrpSpPr/>
          <p:nvPr/>
        </p:nvGrpSpPr>
        <p:grpSpPr>
          <a:xfrm>
            <a:off x="12657875" y="1333726"/>
            <a:ext cx="4217684" cy="3852805"/>
            <a:chOff x="1447800" y="1328795"/>
            <a:chExt cx="4217684" cy="3852805"/>
          </a:xfrm>
          <a:noFill/>
        </p:grpSpPr>
        <p:grpSp>
          <p:nvGrpSpPr>
            <p:cNvPr id="29" name="Group 2">
              <a:extLst>
                <a:ext uri="{FF2B5EF4-FFF2-40B4-BE49-F238E27FC236}">
                  <a16:creationId xmlns:a16="http://schemas.microsoft.com/office/drawing/2014/main" id="{FB8A64EF-DF13-2E8B-74F9-10CC4A3F4715}"/>
                </a:ext>
              </a:extLst>
            </p:cNvPr>
            <p:cNvGrpSpPr/>
            <p:nvPr/>
          </p:nvGrpSpPr>
          <p:grpSpPr>
            <a:xfrm>
              <a:off x="1447800" y="1328795"/>
              <a:ext cx="4102553" cy="3852805"/>
              <a:chOff x="0" y="0"/>
              <a:chExt cx="30635812" cy="28770819"/>
            </a:xfrm>
            <a:grpFill/>
          </p:grpSpPr>
          <p:sp>
            <p:nvSpPr>
              <p:cNvPr id="35" name="Freeform 3">
                <a:extLst>
                  <a:ext uri="{FF2B5EF4-FFF2-40B4-BE49-F238E27FC236}">
                    <a16:creationId xmlns:a16="http://schemas.microsoft.com/office/drawing/2014/main" id="{3C247F49-5FA2-7012-6CEC-B025D5FC0DB1}"/>
                  </a:ext>
                </a:extLst>
              </p:cNvPr>
              <p:cNvSpPr/>
              <p:nvPr/>
            </p:nvSpPr>
            <p:spPr>
              <a:xfrm>
                <a:off x="72390" y="72390"/>
                <a:ext cx="30491031" cy="28626038"/>
              </a:xfrm>
              <a:custGeom>
                <a:avLst/>
                <a:gdLst/>
                <a:ahLst/>
                <a:cxnLst/>
                <a:rect l="l" t="t" r="r" b="b"/>
                <a:pathLst>
                  <a:path w="30491031" h="28626038">
                    <a:moveTo>
                      <a:pt x="0" y="0"/>
                    </a:moveTo>
                    <a:lnTo>
                      <a:pt x="30491031" y="0"/>
                    </a:lnTo>
                    <a:lnTo>
                      <a:pt x="30491031" y="28626038"/>
                    </a:lnTo>
                    <a:lnTo>
                      <a:pt x="0" y="2862603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</p:spPr>
            <p:txBody>
              <a:bodyPr/>
              <a:lstStyle/>
              <a:p>
                <a:endParaRPr lang="ko-KR" altLang="en-US" dirty="0"/>
              </a:p>
            </p:txBody>
          </p:sp>
          <p:sp>
            <p:nvSpPr>
              <p:cNvPr id="36" name="Freeform 4">
                <a:extLst>
                  <a:ext uri="{FF2B5EF4-FFF2-40B4-BE49-F238E27FC236}">
                    <a16:creationId xmlns:a16="http://schemas.microsoft.com/office/drawing/2014/main" id="{F9D3D00E-ED5B-CFCE-ECF7-B9B2BB798EE0}"/>
                  </a:ext>
                </a:extLst>
              </p:cNvPr>
              <p:cNvSpPr/>
              <p:nvPr/>
            </p:nvSpPr>
            <p:spPr>
              <a:xfrm>
                <a:off x="0" y="0"/>
                <a:ext cx="30635811" cy="28770821"/>
              </a:xfrm>
              <a:custGeom>
                <a:avLst/>
                <a:gdLst/>
                <a:ahLst/>
                <a:cxnLst/>
                <a:rect l="l" t="t" r="r" b="b"/>
                <a:pathLst>
                  <a:path w="30635811" h="28770821">
                    <a:moveTo>
                      <a:pt x="30491032" y="28626039"/>
                    </a:moveTo>
                    <a:lnTo>
                      <a:pt x="30635811" y="28626039"/>
                    </a:lnTo>
                    <a:lnTo>
                      <a:pt x="30635811" y="28770821"/>
                    </a:lnTo>
                    <a:lnTo>
                      <a:pt x="30491032" y="28770821"/>
                    </a:lnTo>
                    <a:lnTo>
                      <a:pt x="30491032" y="28626039"/>
                    </a:lnTo>
                    <a:close/>
                    <a:moveTo>
                      <a:pt x="0" y="144780"/>
                    </a:moveTo>
                    <a:lnTo>
                      <a:pt x="144780" y="144780"/>
                    </a:lnTo>
                    <a:lnTo>
                      <a:pt x="144780" y="28626039"/>
                    </a:lnTo>
                    <a:lnTo>
                      <a:pt x="0" y="28626039"/>
                    </a:lnTo>
                    <a:lnTo>
                      <a:pt x="0" y="144780"/>
                    </a:lnTo>
                    <a:close/>
                    <a:moveTo>
                      <a:pt x="0" y="28626039"/>
                    </a:moveTo>
                    <a:lnTo>
                      <a:pt x="144780" y="28626039"/>
                    </a:lnTo>
                    <a:lnTo>
                      <a:pt x="144780" y="28770821"/>
                    </a:lnTo>
                    <a:lnTo>
                      <a:pt x="0" y="28770821"/>
                    </a:lnTo>
                    <a:lnTo>
                      <a:pt x="0" y="28626039"/>
                    </a:lnTo>
                    <a:close/>
                    <a:moveTo>
                      <a:pt x="30491032" y="144780"/>
                    </a:moveTo>
                    <a:lnTo>
                      <a:pt x="30635811" y="144780"/>
                    </a:lnTo>
                    <a:lnTo>
                      <a:pt x="30635811" y="28626039"/>
                    </a:lnTo>
                    <a:lnTo>
                      <a:pt x="30491032" y="28626039"/>
                    </a:lnTo>
                    <a:lnTo>
                      <a:pt x="30491032" y="144780"/>
                    </a:lnTo>
                    <a:close/>
                    <a:moveTo>
                      <a:pt x="144780" y="28626039"/>
                    </a:moveTo>
                    <a:lnTo>
                      <a:pt x="30491032" y="28626039"/>
                    </a:lnTo>
                    <a:lnTo>
                      <a:pt x="30491032" y="28770821"/>
                    </a:lnTo>
                    <a:lnTo>
                      <a:pt x="144780" y="28770821"/>
                    </a:lnTo>
                    <a:lnTo>
                      <a:pt x="144780" y="28626039"/>
                    </a:lnTo>
                    <a:close/>
                    <a:moveTo>
                      <a:pt x="30491032" y="0"/>
                    </a:moveTo>
                    <a:lnTo>
                      <a:pt x="30635811" y="0"/>
                    </a:lnTo>
                    <a:lnTo>
                      <a:pt x="30635811" y="144780"/>
                    </a:lnTo>
                    <a:lnTo>
                      <a:pt x="30491032" y="144780"/>
                    </a:lnTo>
                    <a:lnTo>
                      <a:pt x="30491032" y="0"/>
                    </a:lnTo>
                    <a:close/>
                    <a:moveTo>
                      <a:pt x="0" y="0"/>
                    </a:moveTo>
                    <a:lnTo>
                      <a:pt x="144780" y="0"/>
                    </a:lnTo>
                    <a:lnTo>
                      <a:pt x="144780" y="144780"/>
                    </a:lnTo>
                    <a:lnTo>
                      <a:pt x="0" y="144780"/>
                    </a:lnTo>
                    <a:lnTo>
                      <a:pt x="0" y="0"/>
                    </a:lnTo>
                    <a:close/>
                    <a:moveTo>
                      <a:pt x="144780" y="0"/>
                    </a:moveTo>
                    <a:lnTo>
                      <a:pt x="30491032" y="0"/>
                    </a:lnTo>
                    <a:lnTo>
                      <a:pt x="30491032" y="144780"/>
                    </a:lnTo>
                    <a:lnTo>
                      <a:pt x="144780" y="144780"/>
                    </a:lnTo>
                    <a:lnTo>
                      <a:pt x="144780" y="0"/>
                    </a:lnTo>
                    <a:close/>
                  </a:path>
                </a:pathLst>
              </a:custGeom>
              <a:grpFill/>
            </p:spPr>
          </p:sp>
        </p:grpSp>
        <p:sp>
          <p:nvSpPr>
            <p:cNvPr id="30" name="TextBox 21">
              <a:extLst>
                <a:ext uri="{FF2B5EF4-FFF2-40B4-BE49-F238E27FC236}">
                  <a16:creationId xmlns:a16="http://schemas.microsoft.com/office/drawing/2014/main" id="{0FE576A3-B736-09FB-FA8C-F8322DF3DF9F}"/>
                </a:ext>
              </a:extLst>
            </p:cNvPr>
            <p:cNvSpPr txBox="1"/>
            <p:nvPr/>
          </p:nvSpPr>
          <p:spPr>
            <a:xfrm>
              <a:off x="1839807" y="3923940"/>
              <a:ext cx="3318539" cy="376257"/>
            </a:xfrm>
            <a:prstGeom prst="rect">
              <a:avLst/>
            </a:prstGeom>
            <a:grpFill/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080"/>
                </a:lnSpc>
              </a:pPr>
              <a:endParaRPr lang="en-US" sz="2200" u="none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</p:txBody>
        </p:sp>
        <p:sp>
          <p:nvSpPr>
            <p:cNvPr id="31" name="AutoShape 32">
              <a:extLst>
                <a:ext uri="{FF2B5EF4-FFF2-40B4-BE49-F238E27FC236}">
                  <a16:creationId xmlns:a16="http://schemas.microsoft.com/office/drawing/2014/main" id="{BA62D14C-F066-11B4-B980-BF959034EAD7}"/>
                </a:ext>
              </a:extLst>
            </p:cNvPr>
            <p:cNvSpPr/>
            <p:nvPr/>
          </p:nvSpPr>
          <p:spPr>
            <a:xfrm>
              <a:off x="1447800" y="2914193"/>
              <a:ext cx="4077528" cy="0"/>
            </a:xfrm>
            <a:prstGeom prst="line">
              <a:avLst/>
            </a:prstGeom>
            <a:grpFill/>
            <a:ln w="1905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2" name="TextBox 20">
              <a:extLst>
                <a:ext uri="{FF2B5EF4-FFF2-40B4-BE49-F238E27FC236}">
                  <a16:creationId xmlns:a16="http://schemas.microsoft.com/office/drawing/2014/main" id="{BA4ACB84-847F-A936-63FB-17734A1D306A}"/>
                </a:ext>
              </a:extLst>
            </p:cNvPr>
            <p:cNvSpPr txBox="1"/>
            <p:nvPr/>
          </p:nvSpPr>
          <p:spPr>
            <a:xfrm>
              <a:off x="1864832" y="1485900"/>
              <a:ext cx="3318539" cy="474553"/>
            </a:xfrm>
            <a:prstGeom prst="rect">
              <a:avLst/>
            </a:prstGeom>
            <a:grpFill/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920"/>
                </a:lnSpc>
                <a:spcBef>
                  <a:spcPct val="0"/>
                </a:spcBef>
              </a:pPr>
              <a:r>
                <a:rPr lang="ko-KR" altLang="en-US" sz="2800" dirty="0">
                  <a:solidFill>
                    <a:srgbClr val="000000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  <a:t>카페</a:t>
              </a:r>
              <a:endParaRPr lang="en-US" sz="2800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</p:txBody>
        </p:sp>
        <p:sp>
          <p:nvSpPr>
            <p:cNvPr id="33" name="TextBox 20">
              <a:extLst>
                <a:ext uri="{FF2B5EF4-FFF2-40B4-BE49-F238E27FC236}">
                  <a16:creationId xmlns:a16="http://schemas.microsoft.com/office/drawing/2014/main" id="{27A5F95B-9C88-7A29-D9B4-F33DFCE95AFC}"/>
                </a:ext>
              </a:extLst>
            </p:cNvPr>
            <p:cNvSpPr txBox="1"/>
            <p:nvPr/>
          </p:nvSpPr>
          <p:spPr>
            <a:xfrm>
              <a:off x="1675084" y="2147583"/>
              <a:ext cx="3698034" cy="446148"/>
            </a:xfrm>
            <a:prstGeom prst="rect">
              <a:avLst/>
            </a:prstGeom>
            <a:grpFill/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3920"/>
                </a:lnSpc>
                <a:spcBef>
                  <a:spcPct val="0"/>
                </a:spcBef>
              </a:pPr>
              <a:r>
                <a:rPr lang="en-US" altLang="ko-KR" sz="2000" u="none" dirty="0">
                  <a:solidFill>
                    <a:srgbClr val="000000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  <a:t>+ 237,279</a:t>
              </a:r>
              <a:r>
                <a:rPr lang="ko-KR" altLang="en-US" sz="2000" u="none" dirty="0">
                  <a:solidFill>
                    <a:srgbClr val="000000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  <a:t>원 </a:t>
              </a:r>
              <a:r>
                <a:rPr lang="en-US" altLang="ko-KR" sz="2000" u="none" dirty="0">
                  <a:solidFill>
                    <a:srgbClr val="000000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  <a:t>/ +115</a:t>
              </a:r>
              <a:r>
                <a:rPr lang="ko-KR" altLang="en-US" sz="2000" u="none" dirty="0">
                  <a:solidFill>
                    <a:srgbClr val="000000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  <a:t>회</a:t>
              </a:r>
              <a:endParaRPr lang="en-US" sz="2000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</p:txBody>
        </p:sp>
        <p:sp>
          <p:nvSpPr>
            <p:cNvPr id="34" name="TextBox 20">
              <a:extLst>
                <a:ext uri="{FF2B5EF4-FFF2-40B4-BE49-F238E27FC236}">
                  <a16:creationId xmlns:a16="http://schemas.microsoft.com/office/drawing/2014/main" id="{33D00E5B-CCAC-DB31-44C4-11C6CB8D019A}"/>
                </a:ext>
              </a:extLst>
            </p:cNvPr>
            <p:cNvSpPr txBox="1"/>
            <p:nvPr/>
          </p:nvSpPr>
          <p:spPr>
            <a:xfrm>
              <a:off x="1597647" y="3008583"/>
              <a:ext cx="4067837" cy="1932324"/>
            </a:xfrm>
            <a:prstGeom prst="rect">
              <a:avLst/>
            </a:prstGeom>
            <a:grpFill/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>
                <a:lnSpc>
                  <a:spcPts val="3920"/>
                </a:lnSpc>
                <a:spcBef>
                  <a:spcPct val="0"/>
                </a:spcBef>
              </a:pPr>
              <a:r>
                <a:rPr lang="ko-KR" altLang="en-US" sz="1600" dirty="0">
                  <a:solidFill>
                    <a:srgbClr val="000000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  <a:t>교육 후에 이용 금액과 횟수가 함께 증가</a:t>
              </a:r>
              <a:endParaRPr lang="en-US" altLang="ko-KR" sz="1600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  <a:p>
              <a:pPr marL="0" lvl="0" indent="0">
                <a:lnSpc>
                  <a:spcPts val="3920"/>
                </a:lnSpc>
                <a:spcBef>
                  <a:spcPct val="0"/>
                </a:spcBef>
              </a:pPr>
              <a:r>
                <a:rPr lang="ko-KR" altLang="en-US" sz="1600" dirty="0">
                  <a:solidFill>
                    <a:srgbClr val="000000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  <a:t>교육 초기에 증가했다가 후기에 감소</a:t>
              </a:r>
              <a:endParaRPr lang="en-US" altLang="ko-KR" sz="1600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  <a:p>
              <a:pPr marL="0" lvl="0" indent="0">
                <a:lnSpc>
                  <a:spcPts val="3920"/>
                </a:lnSpc>
                <a:spcBef>
                  <a:spcPct val="0"/>
                </a:spcBef>
              </a:pPr>
              <a:r>
                <a:rPr lang="ko-KR" altLang="en-US" sz="1600" dirty="0">
                  <a:solidFill>
                    <a:srgbClr val="000000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  <a:t>친목도모의 필요성과 날씨의 영향 추정</a:t>
              </a:r>
              <a:endParaRPr lang="en-US" altLang="ko-KR" sz="1600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  <a:p>
              <a:pPr marL="0" lvl="0" indent="0">
                <a:lnSpc>
                  <a:spcPts val="3920"/>
                </a:lnSpc>
                <a:spcBef>
                  <a:spcPct val="0"/>
                </a:spcBef>
              </a:pPr>
              <a:r>
                <a:rPr lang="ko-KR" altLang="en-US" sz="1600" dirty="0">
                  <a:solidFill>
                    <a:srgbClr val="000000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  <a:t>특정 시간에 소비</a:t>
              </a:r>
              <a:endParaRPr lang="en-US" sz="1600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939F6244-F85B-0B4A-56D1-B56C1979845D}"/>
              </a:ext>
            </a:extLst>
          </p:cNvPr>
          <p:cNvGrpSpPr/>
          <p:nvPr/>
        </p:nvGrpSpPr>
        <p:grpSpPr>
          <a:xfrm>
            <a:off x="1457494" y="5575164"/>
            <a:ext cx="4102553" cy="3852805"/>
            <a:chOff x="1447800" y="1328795"/>
            <a:chExt cx="4102553" cy="3852805"/>
          </a:xfrm>
          <a:noFill/>
        </p:grpSpPr>
        <p:grpSp>
          <p:nvGrpSpPr>
            <p:cNvPr id="38" name="Group 2">
              <a:extLst>
                <a:ext uri="{FF2B5EF4-FFF2-40B4-BE49-F238E27FC236}">
                  <a16:creationId xmlns:a16="http://schemas.microsoft.com/office/drawing/2014/main" id="{C268337E-F884-D98D-D40D-320068E10F60}"/>
                </a:ext>
              </a:extLst>
            </p:cNvPr>
            <p:cNvGrpSpPr/>
            <p:nvPr/>
          </p:nvGrpSpPr>
          <p:grpSpPr>
            <a:xfrm>
              <a:off x="1447800" y="1328795"/>
              <a:ext cx="4102553" cy="3852805"/>
              <a:chOff x="0" y="0"/>
              <a:chExt cx="30635812" cy="28770819"/>
            </a:xfrm>
            <a:grpFill/>
          </p:grpSpPr>
          <p:sp>
            <p:nvSpPr>
              <p:cNvPr id="44" name="Freeform 3">
                <a:extLst>
                  <a:ext uri="{FF2B5EF4-FFF2-40B4-BE49-F238E27FC236}">
                    <a16:creationId xmlns:a16="http://schemas.microsoft.com/office/drawing/2014/main" id="{7946832E-4D5A-3502-E10E-F66A57B2E74E}"/>
                  </a:ext>
                </a:extLst>
              </p:cNvPr>
              <p:cNvSpPr/>
              <p:nvPr/>
            </p:nvSpPr>
            <p:spPr>
              <a:xfrm>
                <a:off x="72390" y="72390"/>
                <a:ext cx="30491031" cy="28626038"/>
              </a:xfrm>
              <a:custGeom>
                <a:avLst/>
                <a:gdLst/>
                <a:ahLst/>
                <a:cxnLst/>
                <a:rect l="l" t="t" r="r" b="b"/>
                <a:pathLst>
                  <a:path w="30491031" h="28626038">
                    <a:moveTo>
                      <a:pt x="0" y="0"/>
                    </a:moveTo>
                    <a:lnTo>
                      <a:pt x="30491031" y="0"/>
                    </a:lnTo>
                    <a:lnTo>
                      <a:pt x="30491031" y="28626038"/>
                    </a:lnTo>
                    <a:lnTo>
                      <a:pt x="0" y="2862603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</p:spPr>
            <p:txBody>
              <a:bodyPr/>
              <a:lstStyle/>
              <a:p>
                <a:endParaRPr lang="ko-KR" altLang="en-US" dirty="0"/>
              </a:p>
            </p:txBody>
          </p:sp>
          <p:sp>
            <p:nvSpPr>
              <p:cNvPr id="45" name="Freeform 4">
                <a:extLst>
                  <a:ext uri="{FF2B5EF4-FFF2-40B4-BE49-F238E27FC236}">
                    <a16:creationId xmlns:a16="http://schemas.microsoft.com/office/drawing/2014/main" id="{6DAD5298-A618-A0C3-FAD0-AD081AC888B9}"/>
                  </a:ext>
                </a:extLst>
              </p:cNvPr>
              <p:cNvSpPr/>
              <p:nvPr/>
            </p:nvSpPr>
            <p:spPr>
              <a:xfrm>
                <a:off x="0" y="0"/>
                <a:ext cx="30635811" cy="28770821"/>
              </a:xfrm>
              <a:custGeom>
                <a:avLst/>
                <a:gdLst/>
                <a:ahLst/>
                <a:cxnLst/>
                <a:rect l="l" t="t" r="r" b="b"/>
                <a:pathLst>
                  <a:path w="30635811" h="28770821">
                    <a:moveTo>
                      <a:pt x="30491032" y="28626039"/>
                    </a:moveTo>
                    <a:lnTo>
                      <a:pt x="30635811" y="28626039"/>
                    </a:lnTo>
                    <a:lnTo>
                      <a:pt x="30635811" y="28770821"/>
                    </a:lnTo>
                    <a:lnTo>
                      <a:pt x="30491032" y="28770821"/>
                    </a:lnTo>
                    <a:lnTo>
                      <a:pt x="30491032" y="28626039"/>
                    </a:lnTo>
                    <a:close/>
                    <a:moveTo>
                      <a:pt x="0" y="144780"/>
                    </a:moveTo>
                    <a:lnTo>
                      <a:pt x="144780" y="144780"/>
                    </a:lnTo>
                    <a:lnTo>
                      <a:pt x="144780" y="28626039"/>
                    </a:lnTo>
                    <a:lnTo>
                      <a:pt x="0" y="28626039"/>
                    </a:lnTo>
                    <a:lnTo>
                      <a:pt x="0" y="144780"/>
                    </a:lnTo>
                    <a:close/>
                    <a:moveTo>
                      <a:pt x="0" y="28626039"/>
                    </a:moveTo>
                    <a:lnTo>
                      <a:pt x="144780" y="28626039"/>
                    </a:lnTo>
                    <a:lnTo>
                      <a:pt x="144780" y="28770821"/>
                    </a:lnTo>
                    <a:lnTo>
                      <a:pt x="0" y="28770821"/>
                    </a:lnTo>
                    <a:lnTo>
                      <a:pt x="0" y="28626039"/>
                    </a:lnTo>
                    <a:close/>
                    <a:moveTo>
                      <a:pt x="30491032" y="144780"/>
                    </a:moveTo>
                    <a:lnTo>
                      <a:pt x="30635811" y="144780"/>
                    </a:lnTo>
                    <a:lnTo>
                      <a:pt x="30635811" y="28626039"/>
                    </a:lnTo>
                    <a:lnTo>
                      <a:pt x="30491032" y="28626039"/>
                    </a:lnTo>
                    <a:lnTo>
                      <a:pt x="30491032" y="144780"/>
                    </a:lnTo>
                    <a:close/>
                    <a:moveTo>
                      <a:pt x="144780" y="28626039"/>
                    </a:moveTo>
                    <a:lnTo>
                      <a:pt x="30491032" y="28626039"/>
                    </a:lnTo>
                    <a:lnTo>
                      <a:pt x="30491032" y="28770821"/>
                    </a:lnTo>
                    <a:lnTo>
                      <a:pt x="144780" y="28770821"/>
                    </a:lnTo>
                    <a:lnTo>
                      <a:pt x="144780" y="28626039"/>
                    </a:lnTo>
                    <a:close/>
                    <a:moveTo>
                      <a:pt x="30491032" y="0"/>
                    </a:moveTo>
                    <a:lnTo>
                      <a:pt x="30635811" y="0"/>
                    </a:lnTo>
                    <a:lnTo>
                      <a:pt x="30635811" y="144780"/>
                    </a:lnTo>
                    <a:lnTo>
                      <a:pt x="30491032" y="144780"/>
                    </a:lnTo>
                    <a:lnTo>
                      <a:pt x="30491032" y="0"/>
                    </a:lnTo>
                    <a:close/>
                    <a:moveTo>
                      <a:pt x="0" y="0"/>
                    </a:moveTo>
                    <a:lnTo>
                      <a:pt x="144780" y="0"/>
                    </a:lnTo>
                    <a:lnTo>
                      <a:pt x="144780" y="144780"/>
                    </a:lnTo>
                    <a:lnTo>
                      <a:pt x="0" y="144780"/>
                    </a:lnTo>
                    <a:lnTo>
                      <a:pt x="0" y="0"/>
                    </a:lnTo>
                    <a:close/>
                    <a:moveTo>
                      <a:pt x="144780" y="0"/>
                    </a:moveTo>
                    <a:lnTo>
                      <a:pt x="30491032" y="0"/>
                    </a:lnTo>
                    <a:lnTo>
                      <a:pt x="30491032" y="144780"/>
                    </a:lnTo>
                    <a:lnTo>
                      <a:pt x="144780" y="144780"/>
                    </a:lnTo>
                    <a:lnTo>
                      <a:pt x="144780" y="0"/>
                    </a:lnTo>
                    <a:close/>
                  </a:path>
                </a:pathLst>
              </a:custGeom>
              <a:grpFill/>
            </p:spPr>
          </p:sp>
        </p:grpSp>
        <p:sp>
          <p:nvSpPr>
            <p:cNvPr id="39" name="TextBox 21">
              <a:extLst>
                <a:ext uri="{FF2B5EF4-FFF2-40B4-BE49-F238E27FC236}">
                  <a16:creationId xmlns:a16="http://schemas.microsoft.com/office/drawing/2014/main" id="{B604C3BE-BECF-E34F-E54C-3BDF4069A1E9}"/>
                </a:ext>
              </a:extLst>
            </p:cNvPr>
            <p:cNvSpPr txBox="1"/>
            <p:nvPr/>
          </p:nvSpPr>
          <p:spPr>
            <a:xfrm>
              <a:off x="1839807" y="3923940"/>
              <a:ext cx="3318539" cy="376257"/>
            </a:xfrm>
            <a:prstGeom prst="rect">
              <a:avLst/>
            </a:prstGeom>
            <a:grpFill/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080"/>
                </a:lnSpc>
              </a:pPr>
              <a:endParaRPr lang="en-US" sz="2200" u="none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</p:txBody>
        </p:sp>
        <p:sp>
          <p:nvSpPr>
            <p:cNvPr id="40" name="AutoShape 32">
              <a:extLst>
                <a:ext uri="{FF2B5EF4-FFF2-40B4-BE49-F238E27FC236}">
                  <a16:creationId xmlns:a16="http://schemas.microsoft.com/office/drawing/2014/main" id="{88D10224-DF74-0D75-FF65-F8B7EDDCA883}"/>
                </a:ext>
              </a:extLst>
            </p:cNvPr>
            <p:cNvSpPr/>
            <p:nvPr/>
          </p:nvSpPr>
          <p:spPr>
            <a:xfrm>
              <a:off x="1447800" y="2914193"/>
              <a:ext cx="4077528" cy="0"/>
            </a:xfrm>
            <a:prstGeom prst="line">
              <a:avLst/>
            </a:prstGeom>
            <a:grpFill/>
            <a:ln w="1905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1" name="TextBox 20">
              <a:extLst>
                <a:ext uri="{FF2B5EF4-FFF2-40B4-BE49-F238E27FC236}">
                  <a16:creationId xmlns:a16="http://schemas.microsoft.com/office/drawing/2014/main" id="{5C3B6ABD-6CB7-A4A4-045C-E54F341A3EC5}"/>
                </a:ext>
              </a:extLst>
            </p:cNvPr>
            <p:cNvSpPr txBox="1"/>
            <p:nvPr/>
          </p:nvSpPr>
          <p:spPr>
            <a:xfrm>
              <a:off x="1864832" y="1485900"/>
              <a:ext cx="3318539" cy="474553"/>
            </a:xfrm>
            <a:prstGeom prst="rect">
              <a:avLst/>
            </a:prstGeom>
            <a:grpFill/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920"/>
                </a:lnSpc>
                <a:spcBef>
                  <a:spcPct val="0"/>
                </a:spcBef>
              </a:pPr>
              <a:r>
                <a:rPr lang="ko-KR" altLang="en-US" sz="2800" dirty="0">
                  <a:solidFill>
                    <a:srgbClr val="000000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  <a:t>취미</a:t>
              </a:r>
              <a:r>
                <a:rPr lang="en-US" altLang="ko-KR" sz="2800" dirty="0">
                  <a:solidFill>
                    <a:srgbClr val="000000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  <a:t>&amp;</a:t>
              </a:r>
              <a:r>
                <a:rPr lang="ko-KR" altLang="en-US" sz="2800" dirty="0">
                  <a:solidFill>
                    <a:srgbClr val="000000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  <a:t>여가</a:t>
              </a:r>
              <a:endParaRPr lang="en-US" sz="2800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</p:txBody>
        </p:sp>
        <p:sp>
          <p:nvSpPr>
            <p:cNvPr id="42" name="TextBox 20">
              <a:extLst>
                <a:ext uri="{FF2B5EF4-FFF2-40B4-BE49-F238E27FC236}">
                  <a16:creationId xmlns:a16="http://schemas.microsoft.com/office/drawing/2014/main" id="{5BAF769C-70DA-518C-0107-E761CAA49CDE}"/>
                </a:ext>
              </a:extLst>
            </p:cNvPr>
            <p:cNvSpPr txBox="1"/>
            <p:nvPr/>
          </p:nvSpPr>
          <p:spPr>
            <a:xfrm>
              <a:off x="1675084" y="2147583"/>
              <a:ext cx="3698034" cy="446148"/>
            </a:xfrm>
            <a:prstGeom prst="rect">
              <a:avLst/>
            </a:prstGeom>
            <a:grpFill/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3920"/>
                </a:lnSpc>
                <a:spcBef>
                  <a:spcPct val="0"/>
                </a:spcBef>
              </a:pPr>
              <a:r>
                <a:rPr lang="en-US" altLang="ko-KR" sz="2000" u="none" dirty="0">
                  <a:solidFill>
                    <a:srgbClr val="000000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  <a:t>-437,216</a:t>
              </a:r>
              <a:r>
                <a:rPr lang="ko-KR" altLang="en-US" sz="2000" u="none" dirty="0">
                  <a:solidFill>
                    <a:srgbClr val="000000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  <a:t>원 </a:t>
              </a:r>
              <a:r>
                <a:rPr lang="en-US" altLang="ko-KR" sz="2000" u="none" dirty="0">
                  <a:solidFill>
                    <a:srgbClr val="000000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  <a:t>/ -83</a:t>
              </a:r>
              <a:r>
                <a:rPr lang="ko-KR" altLang="en-US" sz="2000" u="none" dirty="0">
                  <a:solidFill>
                    <a:srgbClr val="000000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  <a:t>회</a:t>
              </a:r>
              <a:endParaRPr lang="en-US" sz="2000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</p:txBody>
        </p:sp>
        <p:sp>
          <p:nvSpPr>
            <p:cNvPr id="43" name="TextBox 20">
              <a:extLst>
                <a:ext uri="{FF2B5EF4-FFF2-40B4-BE49-F238E27FC236}">
                  <a16:creationId xmlns:a16="http://schemas.microsoft.com/office/drawing/2014/main" id="{B9700845-C1AE-EAAB-343D-9FEB65C5BC56}"/>
                </a:ext>
              </a:extLst>
            </p:cNvPr>
            <p:cNvSpPr txBox="1"/>
            <p:nvPr/>
          </p:nvSpPr>
          <p:spPr>
            <a:xfrm>
              <a:off x="1637547" y="3008583"/>
              <a:ext cx="3698034" cy="1436932"/>
            </a:xfrm>
            <a:prstGeom prst="rect">
              <a:avLst/>
            </a:prstGeom>
            <a:grpFill/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>
                <a:lnSpc>
                  <a:spcPts val="3920"/>
                </a:lnSpc>
                <a:spcBef>
                  <a:spcPct val="0"/>
                </a:spcBef>
              </a:pPr>
              <a:r>
                <a:rPr lang="ko-KR" altLang="en-US" sz="1600" dirty="0">
                  <a:solidFill>
                    <a:srgbClr val="000000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  <a:t>교육 후에 뚜렷하게 감소</a:t>
              </a:r>
              <a:endParaRPr lang="en-US" altLang="ko-KR" sz="1600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  <a:p>
              <a:pPr marL="0" lvl="0" indent="0">
                <a:lnSpc>
                  <a:spcPts val="3920"/>
                </a:lnSpc>
                <a:spcBef>
                  <a:spcPct val="0"/>
                </a:spcBef>
              </a:pPr>
              <a:r>
                <a:rPr lang="ko-KR" altLang="en-US" sz="1600" dirty="0">
                  <a:solidFill>
                    <a:srgbClr val="000000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  <a:t>교육 시간 외</a:t>
              </a:r>
              <a:r>
                <a:rPr lang="en-US" altLang="ko-KR" sz="1600" dirty="0">
                  <a:solidFill>
                    <a:srgbClr val="000000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  <a:t> </a:t>
              </a:r>
              <a:r>
                <a:rPr lang="ko-KR" altLang="en-US" sz="1600" dirty="0">
                  <a:solidFill>
                    <a:srgbClr val="000000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  <a:t>소비와 공휴일 소비가 증가</a:t>
              </a:r>
              <a:endParaRPr lang="en-US" altLang="ko-KR" sz="1600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  <a:p>
              <a:pPr marL="0" lvl="0" indent="0">
                <a:lnSpc>
                  <a:spcPts val="3920"/>
                </a:lnSpc>
                <a:spcBef>
                  <a:spcPct val="0"/>
                </a:spcBef>
              </a:pPr>
              <a:r>
                <a:rPr lang="ko-KR" altLang="en-US" sz="1600" dirty="0">
                  <a:solidFill>
                    <a:srgbClr val="000000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  <a:t>그러나 전체 이용 금액과 횟수는 감소</a:t>
              </a:r>
              <a:endParaRPr lang="en-US" sz="1600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3061B6AB-AA7E-1C26-EBD3-73CDA86E72D4}"/>
              </a:ext>
            </a:extLst>
          </p:cNvPr>
          <p:cNvGrpSpPr/>
          <p:nvPr/>
        </p:nvGrpSpPr>
        <p:grpSpPr>
          <a:xfrm>
            <a:off x="7088741" y="5617058"/>
            <a:ext cx="4102553" cy="3852805"/>
            <a:chOff x="1447800" y="1328795"/>
            <a:chExt cx="4102553" cy="3852805"/>
          </a:xfrm>
          <a:noFill/>
        </p:grpSpPr>
        <p:grpSp>
          <p:nvGrpSpPr>
            <p:cNvPr id="47" name="Group 2">
              <a:extLst>
                <a:ext uri="{FF2B5EF4-FFF2-40B4-BE49-F238E27FC236}">
                  <a16:creationId xmlns:a16="http://schemas.microsoft.com/office/drawing/2014/main" id="{DBF1D191-C836-103E-9EFE-C8E3C433698D}"/>
                </a:ext>
              </a:extLst>
            </p:cNvPr>
            <p:cNvGrpSpPr/>
            <p:nvPr/>
          </p:nvGrpSpPr>
          <p:grpSpPr>
            <a:xfrm>
              <a:off x="1447800" y="1328795"/>
              <a:ext cx="4102553" cy="3852805"/>
              <a:chOff x="0" y="0"/>
              <a:chExt cx="30635812" cy="28770819"/>
            </a:xfrm>
            <a:grpFill/>
          </p:grpSpPr>
          <p:sp>
            <p:nvSpPr>
              <p:cNvPr id="53" name="Freeform 3">
                <a:extLst>
                  <a:ext uri="{FF2B5EF4-FFF2-40B4-BE49-F238E27FC236}">
                    <a16:creationId xmlns:a16="http://schemas.microsoft.com/office/drawing/2014/main" id="{A500DB9F-514F-0257-4E3F-0E2327596F99}"/>
                  </a:ext>
                </a:extLst>
              </p:cNvPr>
              <p:cNvSpPr/>
              <p:nvPr/>
            </p:nvSpPr>
            <p:spPr>
              <a:xfrm>
                <a:off x="72390" y="72390"/>
                <a:ext cx="30491031" cy="28626038"/>
              </a:xfrm>
              <a:custGeom>
                <a:avLst/>
                <a:gdLst/>
                <a:ahLst/>
                <a:cxnLst/>
                <a:rect l="l" t="t" r="r" b="b"/>
                <a:pathLst>
                  <a:path w="30491031" h="28626038">
                    <a:moveTo>
                      <a:pt x="0" y="0"/>
                    </a:moveTo>
                    <a:lnTo>
                      <a:pt x="30491031" y="0"/>
                    </a:lnTo>
                    <a:lnTo>
                      <a:pt x="30491031" y="28626038"/>
                    </a:lnTo>
                    <a:lnTo>
                      <a:pt x="0" y="2862603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</p:spPr>
            <p:txBody>
              <a:bodyPr/>
              <a:lstStyle/>
              <a:p>
                <a:endParaRPr lang="ko-KR" altLang="en-US" dirty="0"/>
              </a:p>
            </p:txBody>
          </p:sp>
          <p:sp>
            <p:nvSpPr>
              <p:cNvPr id="54" name="Freeform 4">
                <a:extLst>
                  <a:ext uri="{FF2B5EF4-FFF2-40B4-BE49-F238E27FC236}">
                    <a16:creationId xmlns:a16="http://schemas.microsoft.com/office/drawing/2014/main" id="{D3213795-5CCF-5F3D-7C22-D2098AC49C31}"/>
                  </a:ext>
                </a:extLst>
              </p:cNvPr>
              <p:cNvSpPr/>
              <p:nvPr/>
            </p:nvSpPr>
            <p:spPr>
              <a:xfrm>
                <a:off x="0" y="0"/>
                <a:ext cx="30635811" cy="28770821"/>
              </a:xfrm>
              <a:custGeom>
                <a:avLst/>
                <a:gdLst/>
                <a:ahLst/>
                <a:cxnLst/>
                <a:rect l="l" t="t" r="r" b="b"/>
                <a:pathLst>
                  <a:path w="30635811" h="28770821">
                    <a:moveTo>
                      <a:pt x="30491032" y="28626039"/>
                    </a:moveTo>
                    <a:lnTo>
                      <a:pt x="30635811" y="28626039"/>
                    </a:lnTo>
                    <a:lnTo>
                      <a:pt x="30635811" y="28770821"/>
                    </a:lnTo>
                    <a:lnTo>
                      <a:pt x="30491032" y="28770821"/>
                    </a:lnTo>
                    <a:lnTo>
                      <a:pt x="30491032" y="28626039"/>
                    </a:lnTo>
                    <a:close/>
                    <a:moveTo>
                      <a:pt x="0" y="144780"/>
                    </a:moveTo>
                    <a:lnTo>
                      <a:pt x="144780" y="144780"/>
                    </a:lnTo>
                    <a:lnTo>
                      <a:pt x="144780" y="28626039"/>
                    </a:lnTo>
                    <a:lnTo>
                      <a:pt x="0" y="28626039"/>
                    </a:lnTo>
                    <a:lnTo>
                      <a:pt x="0" y="144780"/>
                    </a:lnTo>
                    <a:close/>
                    <a:moveTo>
                      <a:pt x="0" y="28626039"/>
                    </a:moveTo>
                    <a:lnTo>
                      <a:pt x="144780" y="28626039"/>
                    </a:lnTo>
                    <a:lnTo>
                      <a:pt x="144780" y="28770821"/>
                    </a:lnTo>
                    <a:lnTo>
                      <a:pt x="0" y="28770821"/>
                    </a:lnTo>
                    <a:lnTo>
                      <a:pt x="0" y="28626039"/>
                    </a:lnTo>
                    <a:close/>
                    <a:moveTo>
                      <a:pt x="30491032" y="144780"/>
                    </a:moveTo>
                    <a:lnTo>
                      <a:pt x="30635811" y="144780"/>
                    </a:lnTo>
                    <a:lnTo>
                      <a:pt x="30635811" y="28626039"/>
                    </a:lnTo>
                    <a:lnTo>
                      <a:pt x="30491032" y="28626039"/>
                    </a:lnTo>
                    <a:lnTo>
                      <a:pt x="30491032" y="144780"/>
                    </a:lnTo>
                    <a:close/>
                    <a:moveTo>
                      <a:pt x="144780" y="28626039"/>
                    </a:moveTo>
                    <a:lnTo>
                      <a:pt x="30491032" y="28626039"/>
                    </a:lnTo>
                    <a:lnTo>
                      <a:pt x="30491032" y="28770821"/>
                    </a:lnTo>
                    <a:lnTo>
                      <a:pt x="144780" y="28770821"/>
                    </a:lnTo>
                    <a:lnTo>
                      <a:pt x="144780" y="28626039"/>
                    </a:lnTo>
                    <a:close/>
                    <a:moveTo>
                      <a:pt x="30491032" y="0"/>
                    </a:moveTo>
                    <a:lnTo>
                      <a:pt x="30635811" y="0"/>
                    </a:lnTo>
                    <a:lnTo>
                      <a:pt x="30635811" y="144780"/>
                    </a:lnTo>
                    <a:lnTo>
                      <a:pt x="30491032" y="144780"/>
                    </a:lnTo>
                    <a:lnTo>
                      <a:pt x="30491032" y="0"/>
                    </a:lnTo>
                    <a:close/>
                    <a:moveTo>
                      <a:pt x="0" y="0"/>
                    </a:moveTo>
                    <a:lnTo>
                      <a:pt x="144780" y="0"/>
                    </a:lnTo>
                    <a:lnTo>
                      <a:pt x="144780" y="144780"/>
                    </a:lnTo>
                    <a:lnTo>
                      <a:pt x="0" y="144780"/>
                    </a:lnTo>
                    <a:lnTo>
                      <a:pt x="0" y="0"/>
                    </a:lnTo>
                    <a:close/>
                    <a:moveTo>
                      <a:pt x="144780" y="0"/>
                    </a:moveTo>
                    <a:lnTo>
                      <a:pt x="30491032" y="0"/>
                    </a:lnTo>
                    <a:lnTo>
                      <a:pt x="30491032" y="144780"/>
                    </a:lnTo>
                    <a:lnTo>
                      <a:pt x="144780" y="144780"/>
                    </a:lnTo>
                    <a:lnTo>
                      <a:pt x="144780" y="0"/>
                    </a:lnTo>
                    <a:close/>
                  </a:path>
                </a:pathLst>
              </a:custGeom>
              <a:grpFill/>
            </p:spPr>
          </p:sp>
        </p:grpSp>
        <p:sp>
          <p:nvSpPr>
            <p:cNvPr id="48" name="TextBox 21">
              <a:extLst>
                <a:ext uri="{FF2B5EF4-FFF2-40B4-BE49-F238E27FC236}">
                  <a16:creationId xmlns:a16="http://schemas.microsoft.com/office/drawing/2014/main" id="{1989CBAB-F513-FAFA-83F5-DE5D9E937BDB}"/>
                </a:ext>
              </a:extLst>
            </p:cNvPr>
            <p:cNvSpPr txBox="1"/>
            <p:nvPr/>
          </p:nvSpPr>
          <p:spPr>
            <a:xfrm>
              <a:off x="1839807" y="3923940"/>
              <a:ext cx="3318539" cy="376257"/>
            </a:xfrm>
            <a:prstGeom prst="rect">
              <a:avLst/>
            </a:prstGeom>
            <a:grpFill/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080"/>
                </a:lnSpc>
              </a:pPr>
              <a:endParaRPr lang="en-US" sz="2200" u="none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</p:txBody>
        </p:sp>
        <p:sp>
          <p:nvSpPr>
            <p:cNvPr id="49" name="AutoShape 32">
              <a:extLst>
                <a:ext uri="{FF2B5EF4-FFF2-40B4-BE49-F238E27FC236}">
                  <a16:creationId xmlns:a16="http://schemas.microsoft.com/office/drawing/2014/main" id="{BC53A4B3-8833-E71F-E3D4-EDA8D8897BB3}"/>
                </a:ext>
              </a:extLst>
            </p:cNvPr>
            <p:cNvSpPr/>
            <p:nvPr/>
          </p:nvSpPr>
          <p:spPr>
            <a:xfrm>
              <a:off x="1447800" y="2914193"/>
              <a:ext cx="4077528" cy="0"/>
            </a:xfrm>
            <a:prstGeom prst="line">
              <a:avLst/>
            </a:prstGeom>
            <a:grpFill/>
            <a:ln w="1905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0" name="TextBox 20">
              <a:extLst>
                <a:ext uri="{FF2B5EF4-FFF2-40B4-BE49-F238E27FC236}">
                  <a16:creationId xmlns:a16="http://schemas.microsoft.com/office/drawing/2014/main" id="{4E6EDC4F-92F7-D0AD-3177-A4907383A45D}"/>
                </a:ext>
              </a:extLst>
            </p:cNvPr>
            <p:cNvSpPr txBox="1"/>
            <p:nvPr/>
          </p:nvSpPr>
          <p:spPr>
            <a:xfrm>
              <a:off x="1864832" y="1485900"/>
              <a:ext cx="3318539" cy="474553"/>
            </a:xfrm>
            <a:prstGeom prst="rect">
              <a:avLst/>
            </a:prstGeom>
            <a:grpFill/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920"/>
                </a:lnSpc>
                <a:spcBef>
                  <a:spcPct val="0"/>
                </a:spcBef>
              </a:pPr>
              <a:r>
                <a:rPr lang="ko-KR" altLang="en-US" sz="2800" dirty="0">
                  <a:solidFill>
                    <a:srgbClr val="000000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  <a:t>쇼핑</a:t>
              </a:r>
              <a:endParaRPr lang="en-US" sz="2800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</p:txBody>
        </p:sp>
        <p:sp>
          <p:nvSpPr>
            <p:cNvPr id="51" name="TextBox 20">
              <a:extLst>
                <a:ext uri="{FF2B5EF4-FFF2-40B4-BE49-F238E27FC236}">
                  <a16:creationId xmlns:a16="http://schemas.microsoft.com/office/drawing/2014/main" id="{A8C4EFE9-7F24-8C99-B795-EA9751588044}"/>
                </a:ext>
              </a:extLst>
            </p:cNvPr>
            <p:cNvSpPr txBox="1"/>
            <p:nvPr/>
          </p:nvSpPr>
          <p:spPr>
            <a:xfrm>
              <a:off x="1675084" y="2147583"/>
              <a:ext cx="3698034" cy="446148"/>
            </a:xfrm>
            <a:prstGeom prst="rect">
              <a:avLst/>
            </a:prstGeom>
            <a:grpFill/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3920"/>
                </a:lnSpc>
                <a:spcBef>
                  <a:spcPct val="0"/>
                </a:spcBef>
              </a:pPr>
              <a:r>
                <a:rPr lang="en-US" altLang="ko-KR" sz="2000" u="none" dirty="0">
                  <a:solidFill>
                    <a:srgbClr val="000000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  <a:t>+2,540,305</a:t>
              </a:r>
              <a:r>
                <a:rPr lang="ko-KR" altLang="en-US" sz="2000" u="none" dirty="0">
                  <a:solidFill>
                    <a:srgbClr val="000000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  <a:t>원 </a:t>
              </a:r>
              <a:r>
                <a:rPr lang="en-US" altLang="ko-KR" sz="2000" u="none" dirty="0">
                  <a:solidFill>
                    <a:srgbClr val="000000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  <a:t>/ +22</a:t>
              </a:r>
              <a:r>
                <a:rPr lang="ko-KR" altLang="en-US" sz="2000" u="none" dirty="0">
                  <a:solidFill>
                    <a:srgbClr val="000000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  <a:t>회</a:t>
              </a:r>
              <a:endParaRPr lang="en-US" sz="2000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</p:txBody>
        </p:sp>
        <p:sp>
          <p:nvSpPr>
            <p:cNvPr id="52" name="TextBox 20">
              <a:extLst>
                <a:ext uri="{FF2B5EF4-FFF2-40B4-BE49-F238E27FC236}">
                  <a16:creationId xmlns:a16="http://schemas.microsoft.com/office/drawing/2014/main" id="{7E9B57D3-775D-CD83-D3D3-633ECCDFE7A4}"/>
                </a:ext>
              </a:extLst>
            </p:cNvPr>
            <p:cNvSpPr txBox="1"/>
            <p:nvPr/>
          </p:nvSpPr>
          <p:spPr>
            <a:xfrm>
              <a:off x="1637547" y="3008583"/>
              <a:ext cx="3698034" cy="936795"/>
            </a:xfrm>
            <a:prstGeom prst="rect">
              <a:avLst/>
            </a:prstGeom>
            <a:grpFill/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>
                <a:lnSpc>
                  <a:spcPts val="3920"/>
                </a:lnSpc>
                <a:spcBef>
                  <a:spcPct val="0"/>
                </a:spcBef>
              </a:pPr>
              <a:r>
                <a:rPr lang="ko-KR" altLang="en-US" sz="1600" dirty="0">
                  <a:solidFill>
                    <a:srgbClr val="000000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  <a:t>교육의 영향을 받은 것 보다</a:t>
              </a:r>
              <a:endParaRPr lang="en-US" altLang="ko-KR" sz="1600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  <a:p>
              <a:pPr marL="0" lvl="0" indent="0">
                <a:lnSpc>
                  <a:spcPts val="3920"/>
                </a:lnSpc>
                <a:spcBef>
                  <a:spcPct val="0"/>
                </a:spcBef>
              </a:pPr>
              <a:r>
                <a:rPr lang="ko-KR" altLang="en-US" sz="1600" dirty="0">
                  <a:solidFill>
                    <a:srgbClr val="000000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  <a:t>계절의 변화에 영향을 받은 것으로 보임</a:t>
              </a:r>
              <a:endParaRPr lang="en-US" sz="1600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</p:txBody>
        </p:sp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024C2A19-9412-7810-FD16-2A94FCB59646}"/>
              </a:ext>
            </a:extLst>
          </p:cNvPr>
          <p:cNvGrpSpPr/>
          <p:nvPr/>
        </p:nvGrpSpPr>
        <p:grpSpPr>
          <a:xfrm>
            <a:off x="12727953" y="5626752"/>
            <a:ext cx="4102553" cy="3852805"/>
            <a:chOff x="1447800" y="1328795"/>
            <a:chExt cx="4102553" cy="3852805"/>
          </a:xfrm>
          <a:noFill/>
        </p:grpSpPr>
        <p:grpSp>
          <p:nvGrpSpPr>
            <p:cNvPr id="56" name="Group 2">
              <a:extLst>
                <a:ext uri="{FF2B5EF4-FFF2-40B4-BE49-F238E27FC236}">
                  <a16:creationId xmlns:a16="http://schemas.microsoft.com/office/drawing/2014/main" id="{FBC96FED-D0CC-A11A-FBEC-A6F6AFDFB012}"/>
                </a:ext>
              </a:extLst>
            </p:cNvPr>
            <p:cNvGrpSpPr/>
            <p:nvPr/>
          </p:nvGrpSpPr>
          <p:grpSpPr>
            <a:xfrm>
              <a:off x="1447800" y="1328795"/>
              <a:ext cx="4102553" cy="3852805"/>
              <a:chOff x="0" y="0"/>
              <a:chExt cx="30635812" cy="28770819"/>
            </a:xfrm>
            <a:grpFill/>
          </p:grpSpPr>
          <p:sp>
            <p:nvSpPr>
              <p:cNvPr id="62" name="Freeform 3">
                <a:extLst>
                  <a:ext uri="{FF2B5EF4-FFF2-40B4-BE49-F238E27FC236}">
                    <a16:creationId xmlns:a16="http://schemas.microsoft.com/office/drawing/2014/main" id="{6A952931-0C44-12DC-C71C-6711D81E39A3}"/>
                  </a:ext>
                </a:extLst>
              </p:cNvPr>
              <p:cNvSpPr/>
              <p:nvPr/>
            </p:nvSpPr>
            <p:spPr>
              <a:xfrm>
                <a:off x="72390" y="72390"/>
                <a:ext cx="30491031" cy="28626038"/>
              </a:xfrm>
              <a:custGeom>
                <a:avLst/>
                <a:gdLst/>
                <a:ahLst/>
                <a:cxnLst/>
                <a:rect l="l" t="t" r="r" b="b"/>
                <a:pathLst>
                  <a:path w="30491031" h="28626038">
                    <a:moveTo>
                      <a:pt x="0" y="0"/>
                    </a:moveTo>
                    <a:lnTo>
                      <a:pt x="30491031" y="0"/>
                    </a:lnTo>
                    <a:lnTo>
                      <a:pt x="30491031" y="28626038"/>
                    </a:lnTo>
                    <a:lnTo>
                      <a:pt x="0" y="2862603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</p:spPr>
            <p:txBody>
              <a:bodyPr/>
              <a:lstStyle/>
              <a:p>
                <a:endParaRPr lang="ko-KR" altLang="en-US" dirty="0"/>
              </a:p>
            </p:txBody>
          </p:sp>
          <p:sp>
            <p:nvSpPr>
              <p:cNvPr id="63" name="Freeform 4">
                <a:extLst>
                  <a:ext uri="{FF2B5EF4-FFF2-40B4-BE49-F238E27FC236}">
                    <a16:creationId xmlns:a16="http://schemas.microsoft.com/office/drawing/2014/main" id="{E0179EB2-270B-2D21-BABB-55BD4C8BC9C8}"/>
                  </a:ext>
                </a:extLst>
              </p:cNvPr>
              <p:cNvSpPr/>
              <p:nvPr/>
            </p:nvSpPr>
            <p:spPr>
              <a:xfrm>
                <a:off x="0" y="0"/>
                <a:ext cx="30635811" cy="28770821"/>
              </a:xfrm>
              <a:custGeom>
                <a:avLst/>
                <a:gdLst/>
                <a:ahLst/>
                <a:cxnLst/>
                <a:rect l="l" t="t" r="r" b="b"/>
                <a:pathLst>
                  <a:path w="30635811" h="28770821">
                    <a:moveTo>
                      <a:pt x="30491032" y="28626039"/>
                    </a:moveTo>
                    <a:lnTo>
                      <a:pt x="30635811" y="28626039"/>
                    </a:lnTo>
                    <a:lnTo>
                      <a:pt x="30635811" y="28770821"/>
                    </a:lnTo>
                    <a:lnTo>
                      <a:pt x="30491032" y="28770821"/>
                    </a:lnTo>
                    <a:lnTo>
                      <a:pt x="30491032" y="28626039"/>
                    </a:lnTo>
                    <a:close/>
                    <a:moveTo>
                      <a:pt x="0" y="144780"/>
                    </a:moveTo>
                    <a:lnTo>
                      <a:pt x="144780" y="144780"/>
                    </a:lnTo>
                    <a:lnTo>
                      <a:pt x="144780" y="28626039"/>
                    </a:lnTo>
                    <a:lnTo>
                      <a:pt x="0" y="28626039"/>
                    </a:lnTo>
                    <a:lnTo>
                      <a:pt x="0" y="144780"/>
                    </a:lnTo>
                    <a:close/>
                    <a:moveTo>
                      <a:pt x="0" y="28626039"/>
                    </a:moveTo>
                    <a:lnTo>
                      <a:pt x="144780" y="28626039"/>
                    </a:lnTo>
                    <a:lnTo>
                      <a:pt x="144780" y="28770821"/>
                    </a:lnTo>
                    <a:lnTo>
                      <a:pt x="0" y="28770821"/>
                    </a:lnTo>
                    <a:lnTo>
                      <a:pt x="0" y="28626039"/>
                    </a:lnTo>
                    <a:close/>
                    <a:moveTo>
                      <a:pt x="30491032" y="144780"/>
                    </a:moveTo>
                    <a:lnTo>
                      <a:pt x="30635811" y="144780"/>
                    </a:lnTo>
                    <a:lnTo>
                      <a:pt x="30635811" y="28626039"/>
                    </a:lnTo>
                    <a:lnTo>
                      <a:pt x="30491032" y="28626039"/>
                    </a:lnTo>
                    <a:lnTo>
                      <a:pt x="30491032" y="144780"/>
                    </a:lnTo>
                    <a:close/>
                    <a:moveTo>
                      <a:pt x="144780" y="28626039"/>
                    </a:moveTo>
                    <a:lnTo>
                      <a:pt x="30491032" y="28626039"/>
                    </a:lnTo>
                    <a:lnTo>
                      <a:pt x="30491032" y="28770821"/>
                    </a:lnTo>
                    <a:lnTo>
                      <a:pt x="144780" y="28770821"/>
                    </a:lnTo>
                    <a:lnTo>
                      <a:pt x="144780" y="28626039"/>
                    </a:lnTo>
                    <a:close/>
                    <a:moveTo>
                      <a:pt x="30491032" y="0"/>
                    </a:moveTo>
                    <a:lnTo>
                      <a:pt x="30635811" y="0"/>
                    </a:lnTo>
                    <a:lnTo>
                      <a:pt x="30635811" y="144780"/>
                    </a:lnTo>
                    <a:lnTo>
                      <a:pt x="30491032" y="144780"/>
                    </a:lnTo>
                    <a:lnTo>
                      <a:pt x="30491032" y="0"/>
                    </a:lnTo>
                    <a:close/>
                    <a:moveTo>
                      <a:pt x="0" y="0"/>
                    </a:moveTo>
                    <a:lnTo>
                      <a:pt x="144780" y="0"/>
                    </a:lnTo>
                    <a:lnTo>
                      <a:pt x="144780" y="144780"/>
                    </a:lnTo>
                    <a:lnTo>
                      <a:pt x="0" y="144780"/>
                    </a:lnTo>
                    <a:lnTo>
                      <a:pt x="0" y="0"/>
                    </a:lnTo>
                    <a:close/>
                    <a:moveTo>
                      <a:pt x="144780" y="0"/>
                    </a:moveTo>
                    <a:lnTo>
                      <a:pt x="30491032" y="0"/>
                    </a:lnTo>
                    <a:lnTo>
                      <a:pt x="30491032" y="144780"/>
                    </a:lnTo>
                    <a:lnTo>
                      <a:pt x="144780" y="144780"/>
                    </a:lnTo>
                    <a:lnTo>
                      <a:pt x="144780" y="0"/>
                    </a:lnTo>
                    <a:close/>
                  </a:path>
                </a:pathLst>
              </a:custGeom>
              <a:grpFill/>
            </p:spPr>
          </p:sp>
        </p:grpSp>
        <p:sp>
          <p:nvSpPr>
            <p:cNvPr id="57" name="TextBox 21">
              <a:extLst>
                <a:ext uri="{FF2B5EF4-FFF2-40B4-BE49-F238E27FC236}">
                  <a16:creationId xmlns:a16="http://schemas.microsoft.com/office/drawing/2014/main" id="{F661935E-9276-62E0-2518-A99964008FCC}"/>
                </a:ext>
              </a:extLst>
            </p:cNvPr>
            <p:cNvSpPr txBox="1"/>
            <p:nvPr/>
          </p:nvSpPr>
          <p:spPr>
            <a:xfrm>
              <a:off x="1839807" y="3923940"/>
              <a:ext cx="3318539" cy="376257"/>
            </a:xfrm>
            <a:prstGeom prst="rect">
              <a:avLst/>
            </a:prstGeom>
            <a:grpFill/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080"/>
                </a:lnSpc>
              </a:pPr>
              <a:endParaRPr lang="en-US" sz="2200" u="none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</p:txBody>
        </p:sp>
        <p:sp>
          <p:nvSpPr>
            <p:cNvPr id="58" name="AutoShape 32">
              <a:extLst>
                <a:ext uri="{FF2B5EF4-FFF2-40B4-BE49-F238E27FC236}">
                  <a16:creationId xmlns:a16="http://schemas.microsoft.com/office/drawing/2014/main" id="{44C20AF0-EFF3-C6C3-E043-48C8016657CE}"/>
                </a:ext>
              </a:extLst>
            </p:cNvPr>
            <p:cNvSpPr/>
            <p:nvPr/>
          </p:nvSpPr>
          <p:spPr>
            <a:xfrm>
              <a:off x="1447800" y="2914193"/>
              <a:ext cx="4077528" cy="0"/>
            </a:xfrm>
            <a:prstGeom prst="line">
              <a:avLst/>
            </a:prstGeom>
            <a:grpFill/>
            <a:ln w="1905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9" name="TextBox 20">
              <a:extLst>
                <a:ext uri="{FF2B5EF4-FFF2-40B4-BE49-F238E27FC236}">
                  <a16:creationId xmlns:a16="http://schemas.microsoft.com/office/drawing/2014/main" id="{3A87CF10-10FD-B33F-36F1-A6BB89ECDAF9}"/>
                </a:ext>
              </a:extLst>
            </p:cNvPr>
            <p:cNvSpPr txBox="1"/>
            <p:nvPr/>
          </p:nvSpPr>
          <p:spPr>
            <a:xfrm>
              <a:off x="1864832" y="1485900"/>
              <a:ext cx="3318539" cy="474553"/>
            </a:xfrm>
            <a:prstGeom prst="rect">
              <a:avLst/>
            </a:prstGeom>
            <a:grpFill/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920"/>
                </a:lnSpc>
                <a:spcBef>
                  <a:spcPct val="0"/>
                </a:spcBef>
              </a:pPr>
              <a:r>
                <a:rPr lang="ko-KR" altLang="en-US" sz="2800" dirty="0">
                  <a:solidFill>
                    <a:srgbClr val="000000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  <a:t>교통</a:t>
              </a:r>
              <a:endParaRPr lang="en-US" sz="2800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</p:txBody>
        </p:sp>
        <p:sp>
          <p:nvSpPr>
            <p:cNvPr id="60" name="TextBox 20">
              <a:extLst>
                <a:ext uri="{FF2B5EF4-FFF2-40B4-BE49-F238E27FC236}">
                  <a16:creationId xmlns:a16="http://schemas.microsoft.com/office/drawing/2014/main" id="{5DEF5A44-FB53-B54E-8444-4560AAF6BE97}"/>
                </a:ext>
              </a:extLst>
            </p:cNvPr>
            <p:cNvSpPr txBox="1"/>
            <p:nvPr/>
          </p:nvSpPr>
          <p:spPr>
            <a:xfrm>
              <a:off x="1675084" y="1988543"/>
              <a:ext cx="3698034" cy="796372"/>
            </a:xfrm>
            <a:prstGeom prst="rect">
              <a:avLst/>
            </a:prstGeom>
            <a:grpFill/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ct val="150000"/>
                </a:lnSpc>
                <a:spcBef>
                  <a:spcPct val="0"/>
                </a:spcBef>
              </a:pPr>
              <a:r>
                <a:rPr lang="ko-KR" altLang="en-US" u="none" dirty="0">
                  <a:solidFill>
                    <a:srgbClr val="000000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  <a:t>자동차</a:t>
              </a:r>
              <a:r>
                <a:rPr lang="en-US" altLang="ko-KR" u="none" dirty="0">
                  <a:solidFill>
                    <a:srgbClr val="000000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  <a:t>&amp;</a:t>
              </a:r>
              <a:r>
                <a:rPr lang="ko-KR" altLang="en-US" u="none" dirty="0">
                  <a:solidFill>
                    <a:srgbClr val="000000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  <a:t>기타 </a:t>
              </a:r>
              <a:r>
                <a:rPr lang="en-US" altLang="ko-KR" u="none" dirty="0">
                  <a:solidFill>
                    <a:srgbClr val="000000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  <a:t>: -803,223</a:t>
              </a:r>
              <a:r>
                <a:rPr lang="ko-KR" altLang="en-US" u="none" dirty="0">
                  <a:solidFill>
                    <a:srgbClr val="000000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  <a:t>원 </a:t>
              </a:r>
              <a:r>
                <a:rPr lang="en-US" altLang="ko-KR" u="none" dirty="0">
                  <a:solidFill>
                    <a:srgbClr val="000000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  <a:t>/ -32</a:t>
              </a:r>
              <a:r>
                <a:rPr lang="ko-KR" altLang="en-US" u="none" dirty="0">
                  <a:solidFill>
                    <a:srgbClr val="000000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  <a:t>회</a:t>
              </a:r>
              <a:endParaRPr lang="en-US" altLang="ko-KR" u="none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  <a:p>
              <a:pPr marL="0" lvl="0" indent="0" algn="ctr">
                <a:lnSpc>
                  <a:spcPct val="150000"/>
                </a:lnSpc>
                <a:spcBef>
                  <a:spcPct val="0"/>
                </a:spcBef>
              </a:pPr>
              <a:r>
                <a:rPr lang="ko-KR" altLang="en-US" dirty="0">
                  <a:solidFill>
                    <a:srgbClr val="000000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  <a:t>대중교통 </a:t>
              </a:r>
              <a:r>
                <a:rPr lang="en-US" altLang="ko-KR" dirty="0">
                  <a:solidFill>
                    <a:srgbClr val="000000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  <a:t>: </a:t>
              </a:r>
              <a:r>
                <a:rPr lang="en-US" dirty="0">
                  <a:solidFill>
                    <a:srgbClr val="000000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  <a:t>+721137</a:t>
              </a:r>
              <a:r>
                <a:rPr lang="ko-KR" altLang="en-US" dirty="0">
                  <a:solidFill>
                    <a:srgbClr val="000000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  <a:t>원 </a:t>
              </a:r>
              <a:r>
                <a:rPr lang="en-US" altLang="ko-KR" dirty="0">
                  <a:solidFill>
                    <a:srgbClr val="000000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  <a:t>/ +14</a:t>
              </a:r>
              <a:r>
                <a:rPr lang="ko-KR" altLang="en-US" dirty="0">
                  <a:solidFill>
                    <a:srgbClr val="000000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  <a:t>회</a:t>
              </a:r>
              <a:endPara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</p:txBody>
        </p:sp>
        <p:sp>
          <p:nvSpPr>
            <p:cNvPr id="61" name="TextBox 20">
              <a:extLst>
                <a:ext uri="{FF2B5EF4-FFF2-40B4-BE49-F238E27FC236}">
                  <a16:creationId xmlns:a16="http://schemas.microsoft.com/office/drawing/2014/main" id="{C4DBCB83-618A-A72C-D1DC-419B56F62DDC}"/>
                </a:ext>
              </a:extLst>
            </p:cNvPr>
            <p:cNvSpPr txBox="1"/>
            <p:nvPr/>
          </p:nvSpPr>
          <p:spPr>
            <a:xfrm>
              <a:off x="1637547" y="3008583"/>
              <a:ext cx="3698034" cy="1432187"/>
            </a:xfrm>
            <a:prstGeom prst="rect">
              <a:avLst/>
            </a:prstGeom>
            <a:grpFill/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>
                <a:lnSpc>
                  <a:spcPts val="3920"/>
                </a:lnSpc>
                <a:spcBef>
                  <a:spcPct val="0"/>
                </a:spcBef>
              </a:pPr>
              <a:r>
                <a:rPr lang="ko-KR" altLang="en-US" sz="1600" dirty="0">
                  <a:solidFill>
                    <a:srgbClr val="000000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  <a:t>교육을 받기위해 대중교통을 이용</a:t>
              </a:r>
              <a:endParaRPr lang="en-US" altLang="ko-KR" sz="1600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  <a:p>
              <a:pPr marL="0" lvl="0" indent="0">
                <a:lnSpc>
                  <a:spcPts val="3920"/>
                </a:lnSpc>
                <a:spcBef>
                  <a:spcPct val="0"/>
                </a:spcBef>
              </a:pPr>
              <a:r>
                <a:rPr lang="ko-KR" altLang="en-US" sz="1600" dirty="0">
                  <a:solidFill>
                    <a:srgbClr val="000000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  <a:t>대중교통 이용금액은 증가</a:t>
              </a:r>
              <a:endParaRPr lang="en-US" altLang="ko-KR" sz="1600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  <a:p>
              <a:pPr marL="0" lvl="0" indent="0">
                <a:lnSpc>
                  <a:spcPts val="3920"/>
                </a:lnSpc>
                <a:spcBef>
                  <a:spcPct val="0"/>
                </a:spcBef>
              </a:pPr>
              <a:r>
                <a:rPr lang="ko-KR" altLang="en-US" sz="1600" dirty="0" err="1">
                  <a:solidFill>
                    <a:srgbClr val="000000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  <a:t>자차</a:t>
              </a:r>
              <a:r>
                <a:rPr lang="ko-KR" altLang="en-US" sz="1600" dirty="0">
                  <a:solidFill>
                    <a:srgbClr val="000000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  <a:t> 이용 금액과 횟수는 감소</a:t>
              </a:r>
              <a:endParaRPr lang="en-US" sz="1600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695944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9">
            <a:extLst>
              <a:ext uri="{FF2B5EF4-FFF2-40B4-BE49-F238E27FC236}">
                <a16:creationId xmlns:a16="http://schemas.microsoft.com/office/drawing/2014/main" id="{35D389E4-B280-BC8B-EE84-FF28D69EB9B4}"/>
              </a:ext>
            </a:extLst>
          </p:cNvPr>
          <p:cNvSpPr txBox="1"/>
          <p:nvPr/>
        </p:nvSpPr>
        <p:spPr>
          <a:xfrm>
            <a:off x="329185" y="-26571"/>
            <a:ext cx="14544804" cy="9618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8399"/>
              </a:lnSpc>
              <a:spcBef>
                <a:spcPct val="0"/>
              </a:spcBef>
            </a:pPr>
            <a:r>
              <a:rPr lang="en-US" sz="4000" u="none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3.4 </a:t>
            </a:r>
            <a:r>
              <a:rPr lang="ko-KR" altLang="en-US" sz="4000" u="none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결론 </a:t>
            </a:r>
            <a:r>
              <a:rPr lang="en-US" altLang="ko-KR" sz="4000" u="none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– </a:t>
            </a:r>
            <a:r>
              <a:rPr lang="ko-KR" altLang="en-US" sz="4000" u="none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개선방안 </a:t>
            </a:r>
            <a:endParaRPr lang="en-US" altLang="ko-KR" sz="4000" u="none" dirty="0">
              <a:solidFill>
                <a:srgbClr val="000000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FAB30CA9-11D4-4E26-E14D-5FF8128FEC32}"/>
              </a:ext>
            </a:extLst>
          </p:cNvPr>
          <p:cNvGrpSpPr/>
          <p:nvPr/>
        </p:nvGrpSpPr>
        <p:grpSpPr>
          <a:xfrm>
            <a:off x="1447800" y="1328795"/>
            <a:ext cx="4102553" cy="3852805"/>
            <a:chOff x="1447800" y="1328795"/>
            <a:chExt cx="4102553" cy="3852805"/>
          </a:xfrm>
          <a:noFill/>
        </p:grpSpPr>
        <p:grpSp>
          <p:nvGrpSpPr>
            <p:cNvPr id="7" name="Group 2">
              <a:extLst>
                <a:ext uri="{FF2B5EF4-FFF2-40B4-BE49-F238E27FC236}">
                  <a16:creationId xmlns:a16="http://schemas.microsoft.com/office/drawing/2014/main" id="{7EA27F02-507F-750C-427B-E85BF3DBB6C5}"/>
                </a:ext>
              </a:extLst>
            </p:cNvPr>
            <p:cNvGrpSpPr/>
            <p:nvPr/>
          </p:nvGrpSpPr>
          <p:grpSpPr>
            <a:xfrm>
              <a:off x="1447800" y="1328795"/>
              <a:ext cx="4102553" cy="3852805"/>
              <a:chOff x="0" y="0"/>
              <a:chExt cx="30635812" cy="28770819"/>
            </a:xfrm>
            <a:grpFill/>
          </p:grpSpPr>
          <p:sp>
            <p:nvSpPr>
              <p:cNvPr id="13" name="Freeform 3">
                <a:extLst>
                  <a:ext uri="{FF2B5EF4-FFF2-40B4-BE49-F238E27FC236}">
                    <a16:creationId xmlns:a16="http://schemas.microsoft.com/office/drawing/2014/main" id="{FD0D8B8F-8ADE-45BB-6C32-1CAA7C54F23C}"/>
                  </a:ext>
                </a:extLst>
              </p:cNvPr>
              <p:cNvSpPr/>
              <p:nvPr/>
            </p:nvSpPr>
            <p:spPr>
              <a:xfrm>
                <a:off x="72390" y="72390"/>
                <a:ext cx="30491031" cy="28626038"/>
              </a:xfrm>
              <a:custGeom>
                <a:avLst/>
                <a:gdLst/>
                <a:ahLst/>
                <a:cxnLst/>
                <a:rect l="l" t="t" r="r" b="b"/>
                <a:pathLst>
                  <a:path w="30491031" h="28626038">
                    <a:moveTo>
                      <a:pt x="0" y="0"/>
                    </a:moveTo>
                    <a:lnTo>
                      <a:pt x="30491031" y="0"/>
                    </a:lnTo>
                    <a:lnTo>
                      <a:pt x="30491031" y="28626038"/>
                    </a:lnTo>
                    <a:lnTo>
                      <a:pt x="0" y="2862603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</p:spPr>
            <p:txBody>
              <a:bodyPr/>
              <a:lstStyle/>
              <a:p>
                <a:endParaRPr lang="ko-KR" altLang="en-US" dirty="0"/>
              </a:p>
            </p:txBody>
          </p:sp>
          <p:sp>
            <p:nvSpPr>
              <p:cNvPr id="14" name="Freeform 4">
                <a:extLst>
                  <a:ext uri="{FF2B5EF4-FFF2-40B4-BE49-F238E27FC236}">
                    <a16:creationId xmlns:a16="http://schemas.microsoft.com/office/drawing/2014/main" id="{0A416D88-0891-A409-3510-F1208172BBAE}"/>
                  </a:ext>
                </a:extLst>
              </p:cNvPr>
              <p:cNvSpPr/>
              <p:nvPr/>
            </p:nvSpPr>
            <p:spPr>
              <a:xfrm>
                <a:off x="0" y="0"/>
                <a:ext cx="30635811" cy="28770821"/>
              </a:xfrm>
              <a:custGeom>
                <a:avLst/>
                <a:gdLst/>
                <a:ahLst/>
                <a:cxnLst/>
                <a:rect l="l" t="t" r="r" b="b"/>
                <a:pathLst>
                  <a:path w="30635811" h="28770821">
                    <a:moveTo>
                      <a:pt x="30491032" y="28626039"/>
                    </a:moveTo>
                    <a:lnTo>
                      <a:pt x="30635811" y="28626039"/>
                    </a:lnTo>
                    <a:lnTo>
                      <a:pt x="30635811" y="28770821"/>
                    </a:lnTo>
                    <a:lnTo>
                      <a:pt x="30491032" y="28770821"/>
                    </a:lnTo>
                    <a:lnTo>
                      <a:pt x="30491032" y="28626039"/>
                    </a:lnTo>
                    <a:close/>
                    <a:moveTo>
                      <a:pt x="0" y="144780"/>
                    </a:moveTo>
                    <a:lnTo>
                      <a:pt x="144780" y="144780"/>
                    </a:lnTo>
                    <a:lnTo>
                      <a:pt x="144780" y="28626039"/>
                    </a:lnTo>
                    <a:lnTo>
                      <a:pt x="0" y="28626039"/>
                    </a:lnTo>
                    <a:lnTo>
                      <a:pt x="0" y="144780"/>
                    </a:lnTo>
                    <a:close/>
                    <a:moveTo>
                      <a:pt x="0" y="28626039"/>
                    </a:moveTo>
                    <a:lnTo>
                      <a:pt x="144780" y="28626039"/>
                    </a:lnTo>
                    <a:lnTo>
                      <a:pt x="144780" y="28770821"/>
                    </a:lnTo>
                    <a:lnTo>
                      <a:pt x="0" y="28770821"/>
                    </a:lnTo>
                    <a:lnTo>
                      <a:pt x="0" y="28626039"/>
                    </a:lnTo>
                    <a:close/>
                    <a:moveTo>
                      <a:pt x="30491032" y="144780"/>
                    </a:moveTo>
                    <a:lnTo>
                      <a:pt x="30635811" y="144780"/>
                    </a:lnTo>
                    <a:lnTo>
                      <a:pt x="30635811" y="28626039"/>
                    </a:lnTo>
                    <a:lnTo>
                      <a:pt x="30491032" y="28626039"/>
                    </a:lnTo>
                    <a:lnTo>
                      <a:pt x="30491032" y="144780"/>
                    </a:lnTo>
                    <a:close/>
                    <a:moveTo>
                      <a:pt x="144780" y="28626039"/>
                    </a:moveTo>
                    <a:lnTo>
                      <a:pt x="30491032" y="28626039"/>
                    </a:lnTo>
                    <a:lnTo>
                      <a:pt x="30491032" y="28770821"/>
                    </a:lnTo>
                    <a:lnTo>
                      <a:pt x="144780" y="28770821"/>
                    </a:lnTo>
                    <a:lnTo>
                      <a:pt x="144780" y="28626039"/>
                    </a:lnTo>
                    <a:close/>
                    <a:moveTo>
                      <a:pt x="30491032" y="0"/>
                    </a:moveTo>
                    <a:lnTo>
                      <a:pt x="30635811" y="0"/>
                    </a:lnTo>
                    <a:lnTo>
                      <a:pt x="30635811" y="144780"/>
                    </a:lnTo>
                    <a:lnTo>
                      <a:pt x="30491032" y="144780"/>
                    </a:lnTo>
                    <a:lnTo>
                      <a:pt x="30491032" y="0"/>
                    </a:lnTo>
                    <a:close/>
                    <a:moveTo>
                      <a:pt x="0" y="0"/>
                    </a:moveTo>
                    <a:lnTo>
                      <a:pt x="144780" y="0"/>
                    </a:lnTo>
                    <a:lnTo>
                      <a:pt x="144780" y="144780"/>
                    </a:lnTo>
                    <a:lnTo>
                      <a:pt x="0" y="144780"/>
                    </a:lnTo>
                    <a:lnTo>
                      <a:pt x="0" y="0"/>
                    </a:lnTo>
                    <a:close/>
                    <a:moveTo>
                      <a:pt x="144780" y="0"/>
                    </a:moveTo>
                    <a:lnTo>
                      <a:pt x="30491032" y="0"/>
                    </a:lnTo>
                    <a:lnTo>
                      <a:pt x="30491032" y="144780"/>
                    </a:lnTo>
                    <a:lnTo>
                      <a:pt x="144780" y="144780"/>
                    </a:lnTo>
                    <a:lnTo>
                      <a:pt x="144780" y="0"/>
                    </a:lnTo>
                    <a:close/>
                  </a:path>
                </a:pathLst>
              </a:custGeom>
              <a:grpFill/>
            </p:spPr>
          </p:sp>
        </p:grpSp>
        <p:sp>
          <p:nvSpPr>
            <p:cNvPr id="8" name="TextBox 21">
              <a:extLst>
                <a:ext uri="{FF2B5EF4-FFF2-40B4-BE49-F238E27FC236}">
                  <a16:creationId xmlns:a16="http://schemas.microsoft.com/office/drawing/2014/main" id="{8B8433B0-EAF8-5B63-3E87-2503580834D5}"/>
                </a:ext>
              </a:extLst>
            </p:cNvPr>
            <p:cNvSpPr txBox="1"/>
            <p:nvPr/>
          </p:nvSpPr>
          <p:spPr>
            <a:xfrm>
              <a:off x="1839807" y="3923940"/>
              <a:ext cx="3318539" cy="376257"/>
            </a:xfrm>
            <a:prstGeom prst="rect">
              <a:avLst/>
            </a:prstGeom>
            <a:grpFill/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080"/>
                </a:lnSpc>
              </a:pPr>
              <a:endParaRPr lang="en-US" sz="2200" u="none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</p:txBody>
        </p:sp>
        <p:sp>
          <p:nvSpPr>
            <p:cNvPr id="9" name="AutoShape 32">
              <a:extLst>
                <a:ext uri="{FF2B5EF4-FFF2-40B4-BE49-F238E27FC236}">
                  <a16:creationId xmlns:a16="http://schemas.microsoft.com/office/drawing/2014/main" id="{BEEDEE12-82FC-06BF-55CD-1A9DCFCCEC1E}"/>
                </a:ext>
              </a:extLst>
            </p:cNvPr>
            <p:cNvSpPr/>
            <p:nvPr/>
          </p:nvSpPr>
          <p:spPr>
            <a:xfrm>
              <a:off x="1447800" y="2914193"/>
              <a:ext cx="4077528" cy="0"/>
            </a:xfrm>
            <a:prstGeom prst="line">
              <a:avLst/>
            </a:prstGeom>
            <a:grpFill/>
            <a:ln w="1905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0" name="TextBox 20">
              <a:extLst>
                <a:ext uri="{FF2B5EF4-FFF2-40B4-BE49-F238E27FC236}">
                  <a16:creationId xmlns:a16="http://schemas.microsoft.com/office/drawing/2014/main" id="{4A0ABE0F-0A2B-E45B-AED3-179A7C76D6CF}"/>
                </a:ext>
              </a:extLst>
            </p:cNvPr>
            <p:cNvSpPr txBox="1"/>
            <p:nvPr/>
          </p:nvSpPr>
          <p:spPr>
            <a:xfrm>
              <a:off x="1864832" y="1485900"/>
              <a:ext cx="3318539" cy="474553"/>
            </a:xfrm>
            <a:prstGeom prst="rect">
              <a:avLst/>
            </a:prstGeom>
            <a:grpFill/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920"/>
                </a:lnSpc>
                <a:spcBef>
                  <a:spcPct val="0"/>
                </a:spcBef>
              </a:pPr>
              <a:r>
                <a:rPr lang="ko-KR" altLang="en-US" sz="2800" dirty="0">
                  <a:solidFill>
                    <a:srgbClr val="000000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  <a:t>식비</a:t>
              </a:r>
              <a:endParaRPr lang="en-US" sz="2800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</p:txBody>
        </p:sp>
        <p:sp>
          <p:nvSpPr>
            <p:cNvPr id="11" name="TextBox 20">
              <a:extLst>
                <a:ext uri="{FF2B5EF4-FFF2-40B4-BE49-F238E27FC236}">
                  <a16:creationId xmlns:a16="http://schemas.microsoft.com/office/drawing/2014/main" id="{0855ECC1-6690-C7DD-C0A8-603A10A5D7C3}"/>
                </a:ext>
              </a:extLst>
            </p:cNvPr>
            <p:cNvSpPr txBox="1"/>
            <p:nvPr/>
          </p:nvSpPr>
          <p:spPr>
            <a:xfrm>
              <a:off x="1675084" y="2147583"/>
              <a:ext cx="3698034" cy="446148"/>
            </a:xfrm>
            <a:prstGeom prst="rect">
              <a:avLst/>
            </a:prstGeom>
            <a:grpFill/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3920"/>
                </a:lnSpc>
                <a:spcBef>
                  <a:spcPct val="0"/>
                </a:spcBef>
              </a:pPr>
              <a:r>
                <a:rPr lang="en-US" altLang="ko-KR" sz="2000" u="none" dirty="0">
                  <a:solidFill>
                    <a:srgbClr val="000000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  <a:t>+1,135,378</a:t>
              </a:r>
              <a:r>
                <a:rPr lang="ko-KR" altLang="en-US" sz="2000" u="none" dirty="0">
                  <a:solidFill>
                    <a:srgbClr val="000000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  <a:t>원 </a:t>
              </a:r>
              <a:r>
                <a:rPr lang="en-US" altLang="ko-KR" sz="2000" u="none" dirty="0">
                  <a:solidFill>
                    <a:srgbClr val="000000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  <a:t>/ +172</a:t>
              </a:r>
              <a:r>
                <a:rPr lang="ko-KR" altLang="en-US" sz="2000" u="none" dirty="0">
                  <a:solidFill>
                    <a:srgbClr val="000000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  <a:t>회</a:t>
              </a:r>
              <a:endParaRPr lang="en-US" sz="2000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</p:txBody>
        </p:sp>
        <p:sp>
          <p:nvSpPr>
            <p:cNvPr id="12" name="TextBox 20">
              <a:extLst>
                <a:ext uri="{FF2B5EF4-FFF2-40B4-BE49-F238E27FC236}">
                  <a16:creationId xmlns:a16="http://schemas.microsoft.com/office/drawing/2014/main" id="{2083652A-D015-C41B-9B2F-BF88A5A303DB}"/>
                </a:ext>
              </a:extLst>
            </p:cNvPr>
            <p:cNvSpPr txBox="1"/>
            <p:nvPr/>
          </p:nvSpPr>
          <p:spPr>
            <a:xfrm>
              <a:off x="1637547" y="3008583"/>
              <a:ext cx="3698034" cy="1432187"/>
            </a:xfrm>
            <a:prstGeom prst="rect">
              <a:avLst/>
            </a:prstGeom>
            <a:grpFill/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>
                <a:lnSpc>
                  <a:spcPts val="3920"/>
                </a:lnSpc>
                <a:spcBef>
                  <a:spcPct val="0"/>
                </a:spcBef>
              </a:pPr>
              <a:r>
                <a:rPr lang="ko-KR" altLang="en-US" sz="1600" dirty="0">
                  <a:solidFill>
                    <a:srgbClr val="000000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  <a:t>개인 도시락 준비</a:t>
              </a:r>
              <a:endParaRPr lang="en-US" altLang="ko-KR" sz="1600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  <a:p>
              <a:pPr>
                <a:lnSpc>
                  <a:spcPts val="3920"/>
                </a:lnSpc>
                <a:spcBef>
                  <a:spcPct val="0"/>
                </a:spcBef>
              </a:pPr>
              <a:r>
                <a:rPr lang="ko-KR" altLang="en-US" sz="1600" dirty="0">
                  <a:solidFill>
                    <a:srgbClr val="000000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  <a:t>학원 측에서 식당정보 제공</a:t>
              </a:r>
              <a:endParaRPr lang="en-US" altLang="ko-KR" sz="1600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  <a:p>
              <a:pPr marL="0" lvl="0" indent="0">
                <a:lnSpc>
                  <a:spcPts val="3920"/>
                </a:lnSpc>
                <a:spcBef>
                  <a:spcPct val="0"/>
                </a:spcBef>
              </a:pPr>
              <a:endParaRPr lang="en-US" altLang="ko-KR" sz="1600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93ED0FB6-2AF5-D1A8-DABA-5F3634A47261}"/>
              </a:ext>
            </a:extLst>
          </p:cNvPr>
          <p:cNvGrpSpPr/>
          <p:nvPr/>
        </p:nvGrpSpPr>
        <p:grpSpPr>
          <a:xfrm>
            <a:off x="7092723" y="1349742"/>
            <a:ext cx="4102553" cy="3852805"/>
            <a:chOff x="1447800" y="1328795"/>
            <a:chExt cx="4102553" cy="3852805"/>
          </a:xfrm>
          <a:noFill/>
        </p:grpSpPr>
        <p:grpSp>
          <p:nvGrpSpPr>
            <p:cNvPr id="16" name="Group 2">
              <a:extLst>
                <a:ext uri="{FF2B5EF4-FFF2-40B4-BE49-F238E27FC236}">
                  <a16:creationId xmlns:a16="http://schemas.microsoft.com/office/drawing/2014/main" id="{7E3D9429-217A-A547-E4F5-00A5CF6C1B7D}"/>
                </a:ext>
              </a:extLst>
            </p:cNvPr>
            <p:cNvGrpSpPr/>
            <p:nvPr/>
          </p:nvGrpSpPr>
          <p:grpSpPr>
            <a:xfrm>
              <a:off x="1447800" y="1328795"/>
              <a:ext cx="4102553" cy="3852805"/>
              <a:chOff x="0" y="0"/>
              <a:chExt cx="30635811" cy="28770819"/>
            </a:xfrm>
            <a:grpFill/>
          </p:grpSpPr>
          <p:sp>
            <p:nvSpPr>
              <p:cNvPr id="22" name="Freeform 3">
                <a:extLst>
                  <a:ext uri="{FF2B5EF4-FFF2-40B4-BE49-F238E27FC236}">
                    <a16:creationId xmlns:a16="http://schemas.microsoft.com/office/drawing/2014/main" id="{6FAB58D2-B947-A9A3-F1C7-5AEE14E18517}"/>
                  </a:ext>
                </a:extLst>
              </p:cNvPr>
              <p:cNvSpPr/>
              <p:nvPr/>
            </p:nvSpPr>
            <p:spPr>
              <a:xfrm>
                <a:off x="72390" y="72390"/>
                <a:ext cx="30491031" cy="28626039"/>
              </a:xfrm>
              <a:custGeom>
                <a:avLst/>
                <a:gdLst/>
                <a:ahLst/>
                <a:cxnLst/>
                <a:rect l="l" t="t" r="r" b="b"/>
                <a:pathLst>
                  <a:path w="30491031" h="28626038">
                    <a:moveTo>
                      <a:pt x="0" y="0"/>
                    </a:moveTo>
                    <a:lnTo>
                      <a:pt x="30491031" y="0"/>
                    </a:lnTo>
                    <a:lnTo>
                      <a:pt x="30491031" y="28626038"/>
                    </a:lnTo>
                    <a:lnTo>
                      <a:pt x="0" y="2862603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</p:spPr>
            <p:txBody>
              <a:bodyPr/>
              <a:lstStyle/>
              <a:p>
                <a:endParaRPr lang="ko-KR" altLang="en-US" dirty="0"/>
              </a:p>
            </p:txBody>
          </p:sp>
          <p:sp>
            <p:nvSpPr>
              <p:cNvPr id="23" name="Freeform 4">
                <a:extLst>
                  <a:ext uri="{FF2B5EF4-FFF2-40B4-BE49-F238E27FC236}">
                    <a16:creationId xmlns:a16="http://schemas.microsoft.com/office/drawing/2014/main" id="{D1D805BB-A758-973E-8DC5-738A3DF020E2}"/>
                  </a:ext>
                </a:extLst>
              </p:cNvPr>
              <p:cNvSpPr/>
              <p:nvPr/>
            </p:nvSpPr>
            <p:spPr>
              <a:xfrm>
                <a:off x="0" y="0"/>
                <a:ext cx="30635811" cy="28770819"/>
              </a:xfrm>
              <a:custGeom>
                <a:avLst/>
                <a:gdLst/>
                <a:ahLst/>
                <a:cxnLst/>
                <a:rect l="l" t="t" r="r" b="b"/>
                <a:pathLst>
                  <a:path w="30635811" h="28770821">
                    <a:moveTo>
                      <a:pt x="30491032" y="28626039"/>
                    </a:moveTo>
                    <a:lnTo>
                      <a:pt x="30635811" y="28626039"/>
                    </a:lnTo>
                    <a:lnTo>
                      <a:pt x="30635811" y="28770821"/>
                    </a:lnTo>
                    <a:lnTo>
                      <a:pt x="30491032" y="28770821"/>
                    </a:lnTo>
                    <a:lnTo>
                      <a:pt x="30491032" y="28626039"/>
                    </a:lnTo>
                    <a:close/>
                    <a:moveTo>
                      <a:pt x="0" y="144780"/>
                    </a:moveTo>
                    <a:lnTo>
                      <a:pt x="144780" y="144780"/>
                    </a:lnTo>
                    <a:lnTo>
                      <a:pt x="144780" y="28626039"/>
                    </a:lnTo>
                    <a:lnTo>
                      <a:pt x="0" y="28626039"/>
                    </a:lnTo>
                    <a:lnTo>
                      <a:pt x="0" y="144780"/>
                    </a:lnTo>
                    <a:close/>
                    <a:moveTo>
                      <a:pt x="0" y="28626039"/>
                    </a:moveTo>
                    <a:lnTo>
                      <a:pt x="144780" y="28626039"/>
                    </a:lnTo>
                    <a:lnTo>
                      <a:pt x="144780" y="28770821"/>
                    </a:lnTo>
                    <a:lnTo>
                      <a:pt x="0" y="28770821"/>
                    </a:lnTo>
                    <a:lnTo>
                      <a:pt x="0" y="28626039"/>
                    </a:lnTo>
                    <a:close/>
                    <a:moveTo>
                      <a:pt x="30491032" y="144780"/>
                    </a:moveTo>
                    <a:lnTo>
                      <a:pt x="30635811" y="144780"/>
                    </a:lnTo>
                    <a:lnTo>
                      <a:pt x="30635811" y="28626039"/>
                    </a:lnTo>
                    <a:lnTo>
                      <a:pt x="30491032" y="28626039"/>
                    </a:lnTo>
                    <a:lnTo>
                      <a:pt x="30491032" y="144780"/>
                    </a:lnTo>
                    <a:close/>
                    <a:moveTo>
                      <a:pt x="144780" y="28626039"/>
                    </a:moveTo>
                    <a:lnTo>
                      <a:pt x="30491032" y="28626039"/>
                    </a:lnTo>
                    <a:lnTo>
                      <a:pt x="30491032" y="28770821"/>
                    </a:lnTo>
                    <a:lnTo>
                      <a:pt x="144780" y="28770821"/>
                    </a:lnTo>
                    <a:lnTo>
                      <a:pt x="144780" y="28626039"/>
                    </a:lnTo>
                    <a:close/>
                    <a:moveTo>
                      <a:pt x="30491032" y="0"/>
                    </a:moveTo>
                    <a:lnTo>
                      <a:pt x="30635811" y="0"/>
                    </a:lnTo>
                    <a:lnTo>
                      <a:pt x="30635811" y="144780"/>
                    </a:lnTo>
                    <a:lnTo>
                      <a:pt x="30491032" y="144780"/>
                    </a:lnTo>
                    <a:lnTo>
                      <a:pt x="30491032" y="0"/>
                    </a:lnTo>
                    <a:close/>
                    <a:moveTo>
                      <a:pt x="0" y="0"/>
                    </a:moveTo>
                    <a:lnTo>
                      <a:pt x="144780" y="0"/>
                    </a:lnTo>
                    <a:lnTo>
                      <a:pt x="144780" y="144780"/>
                    </a:lnTo>
                    <a:lnTo>
                      <a:pt x="0" y="144780"/>
                    </a:lnTo>
                    <a:lnTo>
                      <a:pt x="0" y="0"/>
                    </a:lnTo>
                    <a:close/>
                    <a:moveTo>
                      <a:pt x="144780" y="0"/>
                    </a:moveTo>
                    <a:lnTo>
                      <a:pt x="30491032" y="0"/>
                    </a:lnTo>
                    <a:lnTo>
                      <a:pt x="30491032" y="144780"/>
                    </a:lnTo>
                    <a:lnTo>
                      <a:pt x="144780" y="144780"/>
                    </a:lnTo>
                    <a:lnTo>
                      <a:pt x="144780" y="0"/>
                    </a:lnTo>
                    <a:close/>
                  </a:path>
                </a:pathLst>
              </a:custGeom>
              <a:grpFill/>
            </p:spPr>
          </p:sp>
        </p:grpSp>
        <p:sp>
          <p:nvSpPr>
            <p:cNvPr id="17" name="TextBox 21">
              <a:extLst>
                <a:ext uri="{FF2B5EF4-FFF2-40B4-BE49-F238E27FC236}">
                  <a16:creationId xmlns:a16="http://schemas.microsoft.com/office/drawing/2014/main" id="{C8442CCA-C708-435A-B725-F258903C7E20}"/>
                </a:ext>
              </a:extLst>
            </p:cNvPr>
            <p:cNvSpPr txBox="1"/>
            <p:nvPr/>
          </p:nvSpPr>
          <p:spPr>
            <a:xfrm>
              <a:off x="1839807" y="3923940"/>
              <a:ext cx="3318539" cy="376257"/>
            </a:xfrm>
            <a:prstGeom prst="rect">
              <a:avLst/>
            </a:prstGeom>
            <a:grpFill/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080"/>
                </a:lnSpc>
              </a:pPr>
              <a:endParaRPr lang="en-US" sz="2200" u="none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</p:txBody>
        </p:sp>
        <p:sp>
          <p:nvSpPr>
            <p:cNvPr id="18" name="AutoShape 32">
              <a:extLst>
                <a:ext uri="{FF2B5EF4-FFF2-40B4-BE49-F238E27FC236}">
                  <a16:creationId xmlns:a16="http://schemas.microsoft.com/office/drawing/2014/main" id="{8C030E45-2986-1A8B-0F2E-FF4FA46AD826}"/>
                </a:ext>
              </a:extLst>
            </p:cNvPr>
            <p:cNvSpPr/>
            <p:nvPr/>
          </p:nvSpPr>
          <p:spPr>
            <a:xfrm>
              <a:off x="1447800" y="2914193"/>
              <a:ext cx="4077528" cy="0"/>
            </a:xfrm>
            <a:prstGeom prst="line">
              <a:avLst/>
            </a:prstGeom>
            <a:grpFill/>
            <a:ln w="1905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9" name="TextBox 20">
              <a:extLst>
                <a:ext uri="{FF2B5EF4-FFF2-40B4-BE49-F238E27FC236}">
                  <a16:creationId xmlns:a16="http://schemas.microsoft.com/office/drawing/2014/main" id="{28667FC5-0961-BBE6-C168-8D684D4AD93F}"/>
                </a:ext>
              </a:extLst>
            </p:cNvPr>
            <p:cNvSpPr txBox="1"/>
            <p:nvPr/>
          </p:nvSpPr>
          <p:spPr>
            <a:xfrm>
              <a:off x="1864832" y="1485900"/>
              <a:ext cx="3318539" cy="474553"/>
            </a:xfrm>
            <a:prstGeom prst="rect">
              <a:avLst/>
            </a:prstGeom>
            <a:grpFill/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920"/>
                </a:lnSpc>
                <a:spcBef>
                  <a:spcPct val="0"/>
                </a:spcBef>
              </a:pPr>
              <a:r>
                <a:rPr lang="ko-KR" altLang="en-US" sz="2800" dirty="0">
                  <a:solidFill>
                    <a:srgbClr val="000000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  <a:t>편의점</a:t>
              </a:r>
              <a:r>
                <a:rPr lang="en-US" altLang="ko-KR" sz="2800" dirty="0">
                  <a:solidFill>
                    <a:srgbClr val="000000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  <a:t>&amp;</a:t>
              </a:r>
              <a:r>
                <a:rPr lang="ko-KR" altLang="en-US" sz="2800" dirty="0">
                  <a:solidFill>
                    <a:srgbClr val="000000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  <a:t>마트</a:t>
              </a:r>
              <a:endParaRPr lang="en-US" sz="2800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</p:txBody>
        </p:sp>
        <p:sp>
          <p:nvSpPr>
            <p:cNvPr id="20" name="TextBox 20">
              <a:extLst>
                <a:ext uri="{FF2B5EF4-FFF2-40B4-BE49-F238E27FC236}">
                  <a16:creationId xmlns:a16="http://schemas.microsoft.com/office/drawing/2014/main" id="{DD48DD67-E3E0-4270-2A63-FDD2EC5ACA99}"/>
                </a:ext>
              </a:extLst>
            </p:cNvPr>
            <p:cNvSpPr txBox="1"/>
            <p:nvPr/>
          </p:nvSpPr>
          <p:spPr>
            <a:xfrm>
              <a:off x="1675084" y="2147583"/>
              <a:ext cx="3698034" cy="446148"/>
            </a:xfrm>
            <a:prstGeom prst="rect">
              <a:avLst/>
            </a:prstGeom>
            <a:grpFill/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3920"/>
                </a:lnSpc>
                <a:spcBef>
                  <a:spcPct val="0"/>
                </a:spcBef>
              </a:pPr>
              <a:r>
                <a:rPr lang="en-US" altLang="ko-KR" sz="2000" u="none" dirty="0">
                  <a:solidFill>
                    <a:srgbClr val="000000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  <a:t>-35,130</a:t>
              </a:r>
              <a:r>
                <a:rPr lang="ko-KR" altLang="en-US" sz="2000" u="none" dirty="0">
                  <a:solidFill>
                    <a:srgbClr val="000000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  <a:t>원 </a:t>
              </a:r>
              <a:r>
                <a:rPr lang="en-US" altLang="ko-KR" sz="2000" u="none" dirty="0">
                  <a:solidFill>
                    <a:srgbClr val="000000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  <a:t>/ +178</a:t>
              </a:r>
              <a:r>
                <a:rPr lang="ko-KR" altLang="en-US" sz="2000" u="none" dirty="0">
                  <a:solidFill>
                    <a:srgbClr val="000000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  <a:t>회</a:t>
              </a:r>
              <a:endParaRPr lang="en-US" sz="2000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0703624-043C-99DE-95DC-ABCCB8F20FC8}"/>
                </a:ext>
              </a:extLst>
            </p:cNvPr>
            <p:cNvSpPr txBox="1"/>
            <p:nvPr/>
          </p:nvSpPr>
          <p:spPr>
            <a:xfrm>
              <a:off x="1637547" y="3008583"/>
              <a:ext cx="3698034" cy="1436932"/>
            </a:xfrm>
            <a:prstGeom prst="rect">
              <a:avLst/>
            </a:prstGeom>
            <a:grpFill/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>
                <a:lnSpc>
                  <a:spcPts val="3920"/>
                </a:lnSpc>
                <a:spcBef>
                  <a:spcPct val="0"/>
                </a:spcBef>
              </a:pPr>
              <a:r>
                <a:rPr lang="ko-KR" altLang="en-US" sz="1600" dirty="0">
                  <a:solidFill>
                    <a:srgbClr val="000000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  <a:t>학원 측에서 음료 자판기 배치</a:t>
              </a:r>
              <a:endParaRPr lang="en-US" altLang="ko-KR" sz="1600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  <a:p>
              <a:pPr>
                <a:lnSpc>
                  <a:spcPts val="3920"/>
                </a:lnSpc>
                <a:spcBef>
                  <a:spcPct val="0"/>
                </a:spcBef>
              </a:pPr>
              <a:r>
                <a:rPr lang="ko-KR" altLang="en-US" sz="1600" dirty="0">
                  <a:solidFill>
                    <a:srgbClr val="000000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  <a:t>학원 측에서 식당정보 제공</a:t>
              </a:r>
              <a:endParaRPr lang="en-US" altLang="ko-KR" sz="1600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  <a:p>
              <a:pPr marL="0" lvl="0" indent="0">
                <a:lnSpc>
                  <a:spcPts val="3920"/>
                </a:lnSpc>
                <a:spcBef>
                  <a:spcPct val="0"/>
                </a:spcBef>
              </a:pPr>
              <a:endParaRPr lang="en-US" altLang="ko-KR" sz="1600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2EDF19BE-F1C6-87E3-A11A-82CBBF17FC2B}"/>
              </a:ext>
            </a:extLst>
          </p:cNvPr>
          <p:cNvGrpSpPr/>
          <p:nvPr/>
        </p:nvGrpSpPr>
        <p:grpSpPr>
          <a:xfrm>
            <a:off x="12727953" y="1397648"/>
            <a:ext cx="4217684" cy="3852805"/>
            <a:chOff x="1447800" y="1328795"/>
            <a:chExt cx="4217684" cy="3852805"/>
          </a:xfrm>
          <a:noFill/>
        </p:grpSpPr>
        <p:grpSp>
          <p:nvGrpSpPr>
            <p:cNvPr id="25" name="Group 2">
              <a:extLst>
                <a:ext uri="{FF2B5EF4-FFF2-40B4-BE49-F238E27FC236}">
                  <a16:creationId xmlns:a16="http://schemas.microsoft.com/office/drawing/2014/main" id="{B74C7EFD-23B4-24A0-1B1B-989F0456FDBD}"/>
                </a:ext>
              </a:extLst>
            </p:cNvPr>
            <p:cNvGrpSpPr/>
            <p:nvPr/>
          </p:nvGrpSpPr>
          <p:grpSpPr>
            <a:xfrm>
              <a:off x="1447800" y="1328795"/>
              <a:ext cx="4102553" cy="3852805"/>
              <a:chOff x="0" y="0"/>
              <a:chExt cx="30635812" cy="28770819"/>
            </a:xfrm>
            <a:grpFill/>
          </p:grpSpPr>
          <p:sp>
            <p:nvSpPr>
              <p:cNvPr id="31" name="Freeform 3">
                <a:extLst>
                  <a:ext uri="{FF2B5EF4-FFF2-40B4-BE49-F238E27FC236}">
                    <a16:creationId xmlns:a16="http://schemas.microsoft.com/office/drawing/2014/main" id="{75FA04A8-23DA-AF45-E4A7-1899803A59AB}"/>
                  </a:ext>
                </a:extLst>
              </p:cNvPr>
              <p:cNvSpPr/>
              <p:nvPr/>
            </p:nvSpPr>
            <p:spPr>
              <a:xfrm>
                <a:off x="72390" y="72390"/>
                <a:ext cx="30491031" cy="28626038"/>
              </a:xfrm>
              <a:custGeom>
                <a:avLst/>
                <a:gdLst/>
                <a:ahLst/>
                <a:cxnLst/>
                <a:rect l="l" t="t" r="r" b="b"/>
                <a:pathLst>
                  <a:path w="30491031" h="28626038">
                    <a:moveTo>
                      <a:pt x="0" y="0"/>
                    </a:moveTo>
                    <a:lnTo>
                      <a:pt x="30491031" y="0"/>
                    </a:lnTo>
                    <a:lnTo>
                      <a:pt x="30491031" y="28626038"/>
                    </a:lnTo>
                    <a:lnTo>
                      <a:pt x="0" y="2862603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</p:spPr>
            <p:txBody>
              <a:bodyPr/>
              <a:lstStyle/>
              <a:p>
                <a:endParaRPr lang="ko-KR" altLang="en-US" dirty="0"/>
              </a:p>
            </p:txBody>
          </p:sp>
          <p:sp>
            <p:nvSpPr>
              <p:cNvPr id="32" name="Freeform 4">
                <a:extLst>
                  <a:ext uri="{FF2B5EF4-FFF2-40B4-BE49-F238E27FC236}">
                    <a16:creationId xmlns:a16="http://schemas.microsoft.com/office/drawing/2014/main" id="{1AF008CB-851E-2EF2-7B3F-DBF34DFA959D}"/>
                  </a:ext>
                </a:extLst>
              </p:cNvPr>
              <p:cNvSpPr/>
              <p:nvPr/>
            </p:nvSpPr>
            <p:spPr>
              <a:xfrm>
                <a:off x="0" y="0"/>
                <a:ext cx="30635811" cy="28770821"/>
              </a:xfrm>
              <a:custGeom>
                <a:avLst/>
                <a:gdLst/>
                <a:ahLst/>
                <a:cxnLst/>
                <a:rect l="l" t="t" r="r" b="b"/>
                <a:pathLst>
                  <a:path w="30635811" h="28770821">
                    <a:moveTo>
                      <a:pt x="30491032" y="28626039"/>
                    </a:moveTo>
                    <a:lnTo>
                      <a:pt x="30635811" y="28626039"/>
                    </a:lnTo>
                    <a:lnTo>
                      <a:pt x="30635811" y="28770821"/>
                    </a:lnTo>
                    <a:lnTo>
                      <a:pt x="30491032" y="28770821"/>
                    </a:lnTo>
                    <a:lnTo>
                      <a:pt x="30491032" y="28626039"/>
                    </a:lnTo>
                    <a:close/>
                    <a:moveTo>
                      <a:pt x="0" y="144780"/>
                    </a:moveTo>
                    <a:lnTo>
                      <a:pt x="144780" y="144780"/>
                    </a:lnTo>
                    <a:lnTo>
                      <a:pt x="144780" y="28626039"/>
                    </a:lnTo>
                    <a:lnTo>
                      <a:pt x="0" y="28626039"/>
                    </a:lnTo>
                    <a:lnTo>
                      <a:pt x="0" y="144780"/>
                    </a:lnTo>
                    <a:close/>
                    <a:moveTo>
                      <a:pt x="0" y="28626039"/>
                    </a:moveTo>
                    <a:lnTo>
                      <a:pt x="144780" y="28626039"/>
                    </a:lnTo>
                    <a:lnTo>
                      <a:pt x="144780" y="28770821"/>
                    </a:lnTo>
                    <a:lnTo>
                      <a:pt x="0" y="28770821"/>
                    </a:lnTo>
                    <a:lnTo>
                      <a:pt x="0" y="28626039"/>
                    </a:lnTo>
                    <a:close/>
                    <a:moveTo>
                      <a:pt x="30491032" y="144780"/>
                    </a:moveTo>
                    <a:lnTo>
                      <a:pt x="30635811" y="144780"/>
                    </a:lnTo>
                    <a:lnTo>
                      <a:pt x="30635811" y="28626039"/>
                    </a:lnTo>
                    <a:lnTo>
                      <a:pt x="30491032" y="28626039"/>
                    </a:lnTo>
                    <a:lnTo>
                      <a:pt x="30491032" y="144780"/>
                    </a:lnTo>
                    <a:close/>
                    <a:moveTo>
                      <a:pt x="144780" y="28626039"/>
                    </a:moveTo>
                    <a:lnTo>
                      <a:pt x="30491032" y="28626039"/>
                    </a:lnTo>
                    <a:lnTo>
                      <a:pt x="30491032" y="28770821"/>
                    </a:lnTo>
                    <a:lnTo>
                      <a:pt x="144780" y="28770821"/>
                    </a:lnTo>
                    <a:lnTo>
                      <a:pt x="144780" y="28626039"/>
                    </a:lnTo>
                    <a:close/>
                    <a:moveTo>
                      <a:pt x="30491032" y="0"/>
                    </a:moveTo>
                    <a:lnTo>
                      <a:pt x="30635811" y="0"/>
                    </a:lnTo>
                    <a:lnTo>
                      <a:pt x="30635811" y="144780"/>
                    </a:lnTo>
                    <a:lnTo>
                      <a:pt x="30491032" y="144780"/>
                    </a:lnTo>
                    <a:lnTo>
                      <a:pt x="30491032" y="0"/>
                    </a:lnTo>
                    <a:close/>
                    <a:moveTo>
                      <a:pt x="0" y="0"/>
                    </a:moveTo>
                    <a:lnTo>
                      <a:pt x="144780" y="0"/>
                    </a:lnTo>
                    <a:lnTo>
                      <a:pt x="144780" y="144780"/>
                    </a:lnTo>
                    <a:lnTo>
                      <a:pt x="0" y="144780"/>
                    </a:lnTo>
                    <a:lnTo>
                      <a:pt x="0" y="0"/>
                    </a:lnTo>
                    <a:close/>
                    <a:moveTo>
                      <a:pt x="144780" y="0"/>
                    </a:moveTo>
                    <a:lnTo>
                      <a:pt x="30491032" y="0"/>
                    </a:lnTo>
                    <a:lnTo>
                      <a:pt x="30491032" y="144780"/>
                    </a:lnTo>
                    <a:lnTo>
                      <a:pt x="144780" y="144780"/>
                    </a:lnTo>
                    <a:lnTo>
                      <a:pt x="144780" y="0"/>
                    </a:lnTo>
                    <a:close/>
                  </a:path>
                </a:pathLst>
              </a:custGeom>
              <a:grpFill/>
            </p:spPr>
          </p:sp>
        </p:grpSp>
        <p:sp>
          <p:nvSpPr>
            <p:cNvPr id="26" name="TextBox 21">
              <a:extLst>
                <a:ext uri="{FF2B5EF4-FFF2-40B4-BE49-F238E27FC236}">
                  <a16:creationId xmlns:a16="http://schemas.microsoft.com/office/drawing/2014/main" id="{56C3AFF9-B5E6-CFD0-55B8-B651B65027F9}"/>
                </a:ext>
              </a:extLst>
            </p:cNvPr>
            <p:cNvSpPr txBox="1"/>
            <p:nvPr/>
          </p:nvSpPr>
          <p:spPr>
            <a:xfrm>
              <a:off x="1839807" y="3923940"/>
              <a:ext cx="3318539" cy="376257"/>
            </a:xfrm>
            <a:prstGeom prst="rect">
              <a:avLst/>
            </a:prstGeom>
            <a:grpFill/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080"/>
                </a:lnSpc>
              </a:pPr>
              <a:endParaRPr lang="en-US" sz="2200" u="none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</p:txBody>
        </p:sp>
        <p:sp>
          <p:nvSpPr>
            <p:cNvPr id="27" name="AutoShape 32">
              <a:extLst>
                <a:ext uri="{FF2B5EF4-FFF2-40B4-BE49-F238E27FC236}">
                  <a16:creationId xmlns:a16="http://schemas.microsoft.com/office/drawing/2014/main" id="{CCFCE054-3B19-3897-A943-48761AE97B69}"/>
                </a:ext>
              </a:extLst>
            </p:cNvPr>
            <p:cNvSpPr/>
            <p:nvPr/>
          </p:nvSpPr>
          <p:spPr>
            <a:xfrm>
              <a:off x="1447800" y="2914193"/>
              <a:ext cx="4077528" cy="0"/>
            </a:xfrm>
            <a:prstGeom prst="line">
              <a:avLst/>
            </a:prstGeom>
            <a:grpFill/>
            <a:ln w="1905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8" name="TextBox 20">
              <a:extLst>
                <a:ext uri="{FF2B5EF4-FFF2-40B4-BE49-F238E27FC236}">
                  <a16:creationId xmlns:a16="http://schemas.microsoft.com/office/drawing/2014/main" id="{B5FC8273-C8BC-3EA8-94A9-736AEEBA0196}"/>
                </a:ext>
              </a:extLst>
            </p:cNvPr>
            <p:cNvSpPr txBox="1"/>
            <p:nvPr/>
          </p:nvSpPr>
          <p:spPr>
            <a:xfrm>
              <a:off x="1864832" y="1485900"/>
              <a:ext cx="3318539" cy="474553"/>
            </a:xfrm>
            <a:prstGeom prst="rect">
              <a:avLst/>
            </a:prstGeom>
            <a:grpFill/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920"/>
                </a:lnSpc>
                <a:spcBef>
                  <a:spcPct val="0"/>
                </a:spcBef>
              </a:pPr>
              <a:r>
                <a:rPr lang="ko-KR" altLang="en-US" sz="2800" dirty="0">
                  <a:solidFill>
                    <a:srgbClr val="000000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  <a:t>카페</a:t>
              </a:r>
              <a:endParaRPr lang="en-US" sz="2800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</p:txBody>
        </p:sp>
        <p:sp>
          <p:nvSpPr>
            <p:cNvPr id="29" name="TextBox 20">
              <a:extLst>
                <a:ext uri="{FF2B5EF4-FFF2-40B4-BE49-F238E27FC236}">
                  <a16:creationId xmlns:a16="http://schemas.microsoft.com/office/drawing/2014/main" id="{01EC1FD1-4E31-A703-8C57-871251A12FFE}"/>
                </a:ext>
              </a:extLst>
            </p:cNvPr>
            <p:cNvSpPr txBox="1"/>
            <p:nvPr/>
          </p:nvSpPr>
          <p:spPr>
            <a:xfrm>
              <a:off x="1675084" y="2147583"/>
              <a:ext cx="3698034" cy="446148"/>
            </a:xfrm>
            <a:prstGeom prst="rect">
              <a:avLst/>
            </a:prstGeom>
            <a:grpFill/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3920"/>
                </a:lnSpc>
                <a:spcBef>
                  <a:spcPct val="0"/>
                </a:spcBef>
              </a:pPr>
              <a:r>
                <a:rPr lang="en-US" altLang="ko-KR" sz="2000" u="none" dirty="0">
                  <a:solidFill>
                    <a:srgbClr val="000000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  <a:t>+ 237,279</a:t>
              </a:r>
              <a:r>
                <a:rPr lang="ko-KR" altLang="en-US" sz="2000" u="none" dirty="0">
                  <a:solidFill>
                    <a:srgbClr val="000000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  <a:t>원 </a:t>
              </a:r>
              <a:r>
                <a:rPr lang="en-US" altLang="ko-KR" sz="2000" u="none" dirty="0">
                  <a:solidFill>
                    <a:srgbClr val="000000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  <a:t>/ +115</a:t>
              </a:r>
              <a:r>
                <a:rPr lang="ko-KR" altLang="en-US" sz="2000" u="none" dirty="0">
                  <a:solidFill>
                    <a:srgbClr val="000000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  <a:t>회</a:t>
              </a:r>
              <a:endParaRPr lang="en-US" sz="2000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</p:txBody>
        </p:sp>
        <p:sp>
          <p:nvSpPr>
            <p:cNvPr id="30" name="TextBox 20">
              <a:extLst>
                <a:ext uri="{FF2B5EF4-FFF2-40B4-BE49-F238E27FC236}">
                  <a16:creationId xmlns:a16="http://schemas.microsoft.com/office/drawing/2014/main" id="{992073DA-9F41-E37E-61B5-22115755C0DE}"/>
                </a:ext>
              </a:extLst>
            </p:cNvPr>
            <p:cNvSpPr txBox="1"/>
            <p:nvPr/>
          </p:nvSpPr>
          <p:spPr>
            <a:xfrm>
              <a:off x="1597647" y="3008583"/>
              <a:ext cx="4067837" cy="932050"/>
            </a:xfrm>
            <a:prstGeom prst="rect">
              <a:avLst/>
            </a:prstGeom>
            <a:grpFill/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920"/>
                </a:lnSpc>
                <a:spcBef>
                  <a:spcPct val="0"/>
                </a:spcBef>
              </a:pPr>
              <a:r>
                <a:rPr lang="ko-KR" altLang="en-US" sz="1600" dirty="0">
                  <a:solidFill>
                    <a:srgbClr val="000000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  <a:t>개인 음료 준비</a:t>
              </a:r>
              <a:endParaRPr lang="en-US" altLang="ko-KR" sz="1600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  <a:p>
              <a:pPr marL="0" lvl="0" indent="0">
                <a:lnSpc>
                  <a:spcPts val="3920"/>
                </a:lnSpc>
                <a:spcBef>
                  <a:spcPct val="0"/>
                </a:spcBef>
              </a:pPr>
              <a:r>
                <a:rPr lang="ko-KR" altLang="en-US" sz="1600" dirty="0">
                  <a:solidFill>
                    <a:srgbClr val="000000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  <a:t>학원 측에서 커피 머신 제공 혹은 자판기 배치</a:t>
              </a:r>
              <a:endParaRPr lang="en-US" altLang="ko-KR" sz="1600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F5E0F516-ACF8-48E7-D67D-2F6440E4EF17}"/>
              </a:ext>
            </a:extLst>
          </p:cNvPr>
          <p:cNvGrpSpPr/>
          <p:nvPr/>
        </p:nvGrpSpPr>
        <p:grpSpPr>
          <a:xfrm>
            <a:off x="2767108" y="6167495"/>
            <a:ext cx="4102553" cy="3852805"/>
            <a:chOff x="1447800" y="1328795"/>
            <a:chExt cx="4102553" cy="3852805"/>
          </a:xfrm>
          <a:noFill/>
        </p:grpSpPr>
        <p:grpSp>
          <p:nvGrpSpPr>
            <p:cNvPr id="52" name="Group 2">
              <a:extLst>
                <a:ext uri="{FF2B5EF4-FFF2-40B4-BE49-F238E27FC236}">
                  <a16:creationId xmlns:a16="http://schemas.microsoft.com/office/drawing/2014/main" id="{D5AEDF7C-0666-1123-85CA-00CAF81E5006}"/>
                </a:ext>
              </a:extLst>
            </p:cNvPr>
            <p:cNvGrpSpPr/>
            <p:nvPr/>
          </p:nvGrpSpPr>
          <p:grpSpPr>
            <a:xfrm>
              <a:off x="1447800" y="1328795"/>
              <a:ext cx="4102553" cy="3852805"/>
              <a:chOff x="0" y="0"/>
              <a:chExt cx="30635812" cy="28770819"/>
            </a:xfrm>
            <a:grpFill/>
          </p:grpSpPr>
          <p:sp>
            <p:nvSpPr>
              <p:cNvPr id="58" name="Freeform 3">
                <a:extLst>
                  <a:ext uri="{FF2B5EF4-FFF2-40B4-BE49-F238E27FC236}">
                    <a16:creationId xmlns:a16="http://schemas.microsoft.com/office/drawing/2014/main" id="{2A43A36A-34AF-437F-E6AC-1EB731DC0287}"/>
                  </a:ext>
                </a:extLst>
              </p:cNvPr>
              <p:cNvSpPr/>
              <p:nvPr/>
            </p:nvSpPr>
            <p:spPr>
              <a:xfrm>
                <a:off x="72390" y="72390"/>
                <a:ext cx="30491031" cy="28626038"/>
              </a:xfrm>
              <a:custGeom>
                <a:avLst/>
                <a:gdLst/>
                <a:ahLst/>
                <a:cxnLst/>
                <a:rect l="l" t="t" r="r" b="b"/>
                <a:pathLst>
                  <a:path w="30491031" h="28626038">
                    <a:moveTo>
                      <a:pt x="0" y="0"/>
                    </a:moveTo>
                    <a:lnTo>
                      <a:pt x="30491031" y="0"/>
                    </a:lnTo>
                    <a:lnTo>
                      <a:pt x="30491031" y="28626038"/>
                    </a:lnTo>
                    <a:lnTo>
                      <a:pt x="0" y="2862603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</p:spPr>
            <p:txBody>
              <a:bodyPr/>
              <a:lstStyle/>
              <a:p>
                <a:endParaRPr lang="ko-KR" altLang="en-US" dirty="0"/>
              </a:p>
            </p:txBody>
          </p:sp>
          <p:sp>
            <p:nvSpPr>
              <p:cNvPr id="59" name="Freeform 4">
                <a:extLst>
                  <a:ext uri="{FF2B5EF4-FFF2-40B4-BE49-F238E27FC236}">
                    <a16:creationId xmlns:a16="http://schemas.microsoft.com/office/drawing/2014/main" id="{8AE8C64A-4DC9-6F86-7A44-C9A95A8B80DA}"/>
                  </a:ext>
                </a:extLst>
              </p:cNvPr>
              <p:cNvSpPr/>
              <p:nvPr/>
            </p:nvSpPr>
            <p:spPr>
              <a:xfrm>
                <a:off x="0" y="0"/>
                <a:ext cx="30635811" cy="28770821"/>
              </a:xfrm>
              <a:custGeom>
                <a:avLst/>
                <a:gdLst/>
                <a:ahLst/>
                <a:cxnLst/>
                <a:rect l="l" t="t" r="r" b="b"/>
                <a:pathLst>
                  <a:path w="30635811" h="28770821">
                    <a:moveTo>
                      <a:pt x="30491032" y="28626039"/>
                    </a:moveTo>
                    <a:lnTo>
                      <a:pt x="30635811" y="28626039"/>
                    </a:lnTo>
                    <a:lnTo>
                      <a:pt x="30635811" y="28770821"/>
                    </a:lnTo>
                    <a:lnTo>
                      <a:pt x="30491032" y="28770821"/>
                    </a:lnTo>
                    <a:lnTo>
                      <a:pt x="30491032" y="28626039"/>
                    </a:lnTo>
                    <a:close/>
                    <a:moveTo>
                      <a:pt x="0" y="144780"/>
                    </a:moveTo>
                    <a:lnTo>
                      <a:pt x="144780" y="144780"/>
                    </a:lnTo>
                    <a:lnTo>
                      <a:pt x="144780" y="28626039"/>
                    </a:lnTo>
                    <a:lnTo>
                      <a:pt x="0" y="28626039"/>
                    </a:lnTo>
                    <a:lnTo>
                      <a:pt x="0" y="144780"/>
                    </a:lnTo>
                    <a:close/>
                    <a:moveTo>
                      <a:pt x="0" y="28626039"/>
                    </a:moveTo>
                    <a:lnTo>
                      <a:pt x="144780" y="28626039"/>
                    </a:lnTo>
                    <a:lnTo>
                      <a:pt x="144780" y="28770821"/>
                    </a:lnTo>
                    <a:lnTo>
                      <a:pt x="0" y="28770821"/>
                    </a:lnTo>
                    <a:lnTo>
                      <a:pt x="0" y="28626039"/>
                    </a:lnTo>
                    <a:close/>
                    <a:moveTo>
                      <a:pt x="30491032" y="144780"/>
                    </a:moveTo>
                    <a:lnTo>
                      <a:pt x="30635811" y="144780"/>
                    </a:lnTo>
                    <a:lnTo>
                      <a:pt x="30635811" y="28626039"/>
                    </a:lnTo>
                    <a:lnTo>
                      <a:pt x="30491032" y="28626039"/>
                    </a:lnTo>
                    <a:lnTo>
                      <a:pt x="30491032" y="144780"/>
                    </a:lnTo>
                    <a:close/>
                    <a:moveTo>
                      <a:pt x="144780" y="28626039"/>
                    </a:moveTo>
                    <a:lnTo>
                      <a:pt x="30491032" y="28626039"/>
                    </a:lnTo>
                    <a:lnTo>
                      <a:pt x="30491032" y="28770821"/>
                    </a:lnTo>
                    <a:lnTo>
                      <a:pt x="144780" y="28770821"/>
                    </a:lnTo>
                    <a:lnTo>
                      <a:pt x="144780" y="28626039"/>
                    </a:lnTo>
                    <a:close/>
                    <a:moveTo>
                      <a:pt x="30491032" y="0"/>
                    </a:moveTo>
                    <a:lnTo>
                      <a:pt x="30635811" y="0"/>
                    </a:lnTo>
                    <a:lnTo>
                      <a:pt x="30635811" y="144780"/>
                    </a:lnTo>
                    <a:lnTo>
                      <a:pt x="30491032" y="144780"/>
                    </a:lnTo>
                    <a:lnTo>
                      <a:pt x="30491032" y="0"/>
                    </a:lnTo>
                    <a:close/>
                    <a:moveTo>
                      <a:pt x="0" y="0"/>
                    </a:moveTo>
                    <a:lnTo>
                      <a:pt x="144780" y="0"/>
                    </a:lnTo>
                    <a:lnTo>
                      <a:pt x="144780" y="144780"/>
                    </a:lnTo>
                    <a:lnTo>
                      <a:pt x="0" y="144780"/>
                    </a:lnTo>
                    <a:lnTo>
                      <a:pt x="0" y="0"/>
                    </a:lnTo>
                    <a:close/>
                    <a:moveTo>
                      <a:pt x="144780" y="0"/>
                    </a:moveTo>
                    <a:lnTo>
                      <a:pt x="30491032" y="0"/>
                    </a:lnTo>
                    <a:lnTo>
                      <a:pt x="30491032" y="144780"/>
                    </a:lnTo>
                    <a:lnTo>
                      <a:pt x="144780" y="144780"/>
                    </a:lnTo>
                    <a:lnTo>
                      <a:pt x="144780" y="0"/>
                    </a:lnTo>
                    <a:close/>
                  </a:path>
                </a:pathLst>
              </a:custGeom>
              <a:grpFill/>
            </p:spPr>
          </p:sp>
        </p:grpSp>
        <p:sp>
          <p:nvSpPr>
            <p:cNvPr id="53" name="TextBox 21">
              <a:extLst>
                <a:ext uri="{FF2B5EF4-FFF2-40B4-BE49-F238E27FC236}">
                  <a16:creationId xmlns:a16="http://schemas.microsoft.com/office/drawing/2014/main" id="{80ABA296-79F1-68CA-C1C8-6159DB9C0CFA}"/>
                </a:ext>
              </a:extLst>
            </p:cNvPr>
            <p:cNvSpPr txBox="1"/>
            <p:nvPr/>
          </p:nvSpPr>
          <p:spPr>
            <a:xfrm>
              <a:off x="1839807" y="3923940"/>
              <a:ext cx="3318539" cy="376257"/>
            </a:xfrm>
            <a:prstGeom prst="rect">
              <a:avLst/>
            </a:prstGeom>
            <a:grpFill/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080"/>
                </a:lnSpc>
              </a:pPr>
              <a:endParaRPr lang="en-US" sz="2200" u="none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</p:txBody>
        </p:sp>
        <p:sp>
          <p:nvSpPr>
            <p:cNvPr id="54" name="AutoShape 32">
              <a:extLst>
                <a:ext uri="{FF2B5EF4-FFF2-40B4-BE49-F238E27FC236}">
                  <a16:creationId xmlns:a16="http://schemas.microsoft.com/office/drawing/2014/main" id="{AFEF0883-B0D9-E9D0-4CBA-57A86EFD52C1}"/>
                </a:ext>
              </a:extLst>
            </p:cNvPr>
            <p:cNvSpPr/>
            <p:nvPr/>
          </p:nvSpPr>
          <p:spPr>
            <a:xfrm>
              <a:off x="1447800" y="2914193"/>
              <a:ext cx="4077528" cy="0"/>
            </a:xfrm>
            <a:prstGeom prst="line">
              <a:avLst/>
            </a:prstGeom>
            <a:grpFill/>
            <a:ln w="1905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5" name="TextBox 20">
              <a:extLst>
                <a:ext uri="{FF2B5EF4-FFF2-40B4-BE49-F238E27FC236}">
                  <a16:creationId xmlns:a16="http://schemas.microsoft.com/office/drawing/2014/main" id="{003F0207-E9E5-2954-118C-B4E3925671DC}"/>
                </a:ext>
              </a:extLst>
            </p:cNvPr>
            <p:cNvSpPr txBox="1"/>
            <p:nvPr/>
          </p:nvSpPr>
          <p:spPr>
            <a:xfrm>
              <a:off x="1864832" y="1485900"/>
              <a:ext cx="3318539" cy="474553"/>
            </a:xfrm>
            <a:prstGeom prst="rect">
              <a:avLst/>
            </a:prstGeom>
            <a:grpFill/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920"/>
                </a:lnSpc>
                <a:spcBef>
                  <a:spcPct val="0"/>
                </a:spcBef>
              </a:pPr>
              <a:r>
                <a:rPr lang="ko-KR" altLang="en-US" sz="2800" dirty="0">
                  <a:solidFill>
                    <a:srgbClr val="000000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  <a:t>교통</a:t>
              </a:r>
              <a:endParaRPr lang="en-US" sz="2800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</p:txBody>
        </p:sp>
        <p:sp>
          <p:nvSpPr>
            <p:cNvPr id="56" name="TextBox 20">
              <a:extLst>
                <a:ext uri="{FF2B5EF4-FFF2-40B4-BE49-F238E27FC236}">
                  <a16:creationId xmlns:a16="http://schemas.microsoft.com/office/drawing/2014/main" id="{B84BD780-1ED6-2C9F-8719-75E8F5C49B48}"/>
                </a:ext>
              </a:extLst>
            </p:cNvPr>
            <p:cNvSpPr txBox="1"/>
            <p:nvPr/>
          </p:nvSpPr>
          <p:spPr>
            <a:xfrm>
              <a:off x="1675084" y="1988543"/>
              <a:ext cx="3698034" cy="796372"/>
            </a:xfrm>
            <a:prstGeom prst="rect">
              <a:avLst/>
            </a:prstGeom>
            <a:grpFill/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ct val="150000"/>
                </a:lnSpc>
                <a:spcBef>
                  <a:spcPct val="0"/>
                </a:spcBef>
              </a:pPr>
              <a:r>
                <a:rPr lang="ko-KR" altLang="en-US" u="none" dirty="0">
                  <a:solidFill>
                    <a:srgbClr val="000000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  <a:t>자동차</a:t>
              </a:r>
              <a:r>
                <a:rPr lang="en-US" altLang="ko-KR" u="none" dirty="0">
                  <a:solidFill>
                    <a:srgbClr val="000000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  <a:t>&amp;</a:t>
              </a:r>
              <a:r>
                <a:rPr lang="ko-KR" altLang="en-US" u="none" dirty="0">
                  <a:solidFill>
                    <a:srgbClr val="000000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  <a:t>기타 </a:t>
              </a:r>
              <a:r>
                <a:rPr lang="en-US" altLang="ko-KR" u="none" dirty="0">
                  <a:solidFill>
                    <a:srgbClr val="000000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  <a:t>: -803,223</a:t>
              </a:r>
              <a:r>
                <a:rPr lang="ko-KR" altLang="en-US" u="none" dirty="0">
                  <a:solidFill>
                    <a:srgbClr val="000000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  <a:t>원 </a:t>
              </a:r>
              <a:r>
                <a:rPr lang="en-US" altLang="ko-KR" u="none" dirty="0">
                  <a:solidFill>
                    <a:srgbClr val="000000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  <a:t>/ -32</a:t>
              </a:r>
              <a:r>
                <a:rPr lang="ko-KR" altLang="en-US" u="none" dirty="0">
                  <a:solidFill>
                    <a:srgbClr val="000000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  <a:t>회</a:t>
              </a:r>
              <a:endParaRPr lang="en-US" altLang="ko-KR" u="none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  <a:p>
              <a:pPr marL="0" lvl="0" indent="0" algn="ctr">
                <a:lnSpc>
                  <a:spcPct val="150000"/>
                </a:lnSpc>
                <a:spcBef>
                  <a:spcPct val="0"/>
                </a:spcBef>
              </a:pPr>
              <a:r>
                <a:rPr lang="ko-KR" altLang="en-US" dirty="0">
                  <a:solidFill>
                    <a:srgbClr val="000000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  <a:t>대중교통 </a:t>
              </a:r>
              <a:r>
                <a:rPr lang="en-US" altLang="ko-KR" dirty="0">
                  <a:solidFill>
                    <a:srgbClr val="000000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  <a:t>: </a:t>
              </a:r>
              <a:r>
                <a:rPr lang="en-US" dirty="0">
                  <a:solidFill>
                    <a:srgbClr val="000000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  <a:t>+721137</a:t>
              </a:r>
              <a:r>
                <a:rPr lang="ko-KR" altLang="en-US" dirty="0">
                  <a:solidFill>
                    <a:srgbClr val="000000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  <a:t>원 </a:t>
              </a:r>
              <a:r>
                <a:rPr lang="en-US" altLang="ko-KR" dirty="0">
                  <a:solidFill>
                    <a:srgbClr val="000000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  <a:t>/ +14</a:t>
              </a:r>
              <a:r>
                <a:rPr lang="ko-KR" altLang="en-US" dirty="0">
                  <a:solidFill>
                    <a:srgbClr val="000000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  <a:t>회</a:t>
              </a:r>
              <a:endPara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</p:txBody>
        </p:sp>
        <p:sp>
          <p:nvSpPr>
            <p:cNvPr id="57" name="TextBox 20">
              <a:extLst>
                <a:ext uri="{FF2B5EF4-FFF2-40B4-BE49-F238E27FC236}">
                  <a16:creationId xmlns:a16="http://schemas.microsoft.com/office/drawing/2014/main" id="{19C83118-8E33-D2AB-CE1D-35261308F3AB}"/>
                </a:ext>
              </a:extLst>
            </p:cNvPr>
            <p:cNvSpPr txBox="1"/>
            <p:nvPr/>
          </p:nvSpPr>
          <p:spPr>
            <a:xfrm>
              <a:off x="1637547" y="3008583"/>
              <a:ext cx="3698034" cy="431913"/>
            </a:xfrm>
            <a:prstGeom prst="rect">
              <a:avLst/>
            </a:prstGeom>
            <a:grpFill/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>
                <a:lnSpc>
                  <a:spcPts val="3920"/>
                </a:lnSpc>
                <a:spcBef>
                  <a:spcPct val="0"/>
                </a:spcBef>
              </a:pPr>
              <a:endParaRPr lang="en-US" sz="1600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64685480-DE3B-6272-A254-81FE26CD3126}"/>
              </a:ext>
            </a:extLst>
          </p:cNvPr>
          <p:cNvSpPr txBox="1"/>
          <p:nvPr/>
        </p:nvSpPr>
        <p:spPr>
          <a:xfrm>
            <a:off x="1447800" y="5262146"/>
            <a:ext cx="15497837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/>
              <a:t>내일 배움 카드</a:t>
            </a:r>
            <a:r>
              <a:rPr lang="ko-KR" altLang="en-US" sz="2000" dirty="0"/>
              <a:t>를 이용하여 직업훈련 교육을 들으면 특정 </a:t>
            </a:r>
            <a:r>
              <a:rPr lang="ko-KR" altLang="en-US" sz="2000" b="1" dirty="0"/>
              <a:t>음식점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편의점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카페 </a:t>
            </a:r>
            <a:r>
              <a:rPr lang="ko-KR" altLang="en-US" sz="2000" dirty="0"/>
              <a:t>등의 이용 금액을 할인 받을 수 있는 </a:t>
            </a:r>
            <a:r>
              <a:rPr lang="ko-KR" altLang="en-US" sz="2000" b="1" dirty="0"/>
              <a:t>제휴정책</a:t>
            </a:r>
            <a:r>
              <a:rPr lang="ko-KR" altLang="en-US" sz="2000" dirty="0"/>
              <a:t>을 제공  </a:t>
            </a:r>
          </a:p>
        </p:txBody>
      </p:sp>
      <p:pic>
        <p:nvPicPr>
          <p:cNvPr id="62" name="그림 61">
            <a:extLst>
              <a:ext uri="{FF2B5EF4-FFF2-40B4-BE49-F238E27FC236}">
                <a16:creationId xmlns:a16="http://schemas.microsoft.com/office/drawing/2014/main" id="{3DA85CCD-CE33-6AF7-C631-6396AFE729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0688" y="6190379"/>
            <a:ext cx="7455112" cy="45777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2A4CF97B-67DF-16FB-061F-17C0EAD9CDDA}"/>
              </a:ext>
            </a:extLst>
          </p:cNvPr>
          <p:cNvSpPr txBox="1"/>
          <p:nvPr/>
        </p:nvSpPr>
        <p:spPr>
          <a:xfrm>
            <a:off x="3146560" y="7951855"/>
            <a:ext cx="3698034" cy="143218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920"/>
              </a:lnSpc>
              <a:spcBef>
                <a:spcPct val="0"/>
              </a:spcBef>
            </a:pPr>
            <a:r>
              <a:rPr lang="ko-KR" altLang="en-US" sz="1600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부산 지하철 </a:t>
            </a:r>
            <a:r>
              <a:rPr lang="ko-KR" altLang="en-US" sz="1600" dirty="0">
                <a:solidFill>
                  <a:srgbClr val="FF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정기승차권</a:t>
            </a:r>
            <a:r>
              <a:rPr lang="ko-KR" altLang="en-US" sz="1600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이용</a:t>
            </a:r>
            <a:endParaRPr lang="en-US" altLang="ko-KR" sz="1600" dirty="0">
              <a:solidFill>
                <a:srgbClr val="000000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 marL="0" lvl="0" indent="0">
              <a:lnSpc>
                <a:spcPts val="3920"/>
              </a:lnSpc>
              <a:spcBef>
                <a:spcPct val="0"/>
              </a:spcBef>
            </a:pPr>
            <a:r>
              <a:rPr lang="ko-KR" altLang="en-US" sz="1600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지하철</a:t>
            </a:r>
            <a:r>
              <a:rPr lang="en-US" altLang="ko-KR" sz="1600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/</a:t>
            </a:r>
            <a:r>
              <a:rPr lang="ko-KR" altLang="en-US" sz="1600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버스 </a:t>
            </a:r>
            <a:r>
              <a:rPr lang="ko-KR" altLang="en-US" sz="1600" dirty="0">
                <a:solidFill>
                  <a:srgbClr val="FF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통합 정기권</a:t>
            </a:r>
            <a:r>
              <a:rPr lang="ko-KR" altLang="en-US" sz="1600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이 추진 중</a:t>
            </a:r>
            <a:endParaRPr lang="en-US" altLang="ko-KR" sz="1600" dirty="0">
              <a:solidFill>
                <a:srgbClr val="000000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 marL="0" lvl="0" indent="0">
              <a:lnSpc>
                <a:spcPts val="3920"/>
              </a:lnSpc>
              <a:spcBef>
                <a:spcPct val="0"/>
              </a:spcBef>
            </a:pPr>
            <a:endParaRPr lang="en-US" altLang="ko-KR" sz="1600" dirty="0">
              <a:solidFill>
                <a:srgbClr val="000000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pic>
        <p:nvPicPr>
          <p:cNvPr id="67" name="그림 66">
            <a:extLst>
              <a:ext uri="{FF2B5EF4-FFF2-40B4-BE49-F238E27FC236}">
                <a16:creationId xmlns:a16="http://schemas.microsoft.com/office/drawing/2014/main" id="{CA2C2220-BC3B-D343-BA57-008A1907B7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1040" y="6993157"/>
            <a:ext cx="7234407" cy="250374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8" name="화살표: 오른쪽 67">
            <a:extLst>
              <a:ext uri="{FF2B5EF4-FFF2-40B4-BE49-F238E27FC236}">
                <a16:creationId xmlns:a16="http://schemas.microsoft.com/office/drawing/2014/main" id="{86DC538E-5874-7120-7535-04EDEB480AC6}"/>
              </a:ext>
            </a:extLst>
          </p:cNvPr>
          <p:cNvSpPr/>
          <p:nvPr/>
        </p:nvSpPr>
        <p:spPr>
          <a:xfrm>
            <a:off x="7555344" y="7817790"/>
            <a:ext cx="796568" cy="486399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화살표: 아래쪽 68">
            <a:extLst>
              <a:ext uri="{FF2B5EF4-FFF2-40B4-BE49-F238E27FC236}">
                <a16:creationId xmlns:a16="http://schemas.microsoft.com/office/drawing/2014/main" id="{5A200EDA-C350-23F6-A969-3B0AA6B9F4C6}"/>
              </a:ext>
            </a:extLst>
          </p:cNvPr>
          <p:cNvSpPr/>
          <p:nvPr/>
        </p:nvSpPr>
        <p:spPr>
          <a:xfrm>
            <a:off x="8710621" y="4300197"/>
            <a:ext cx="727433" cy="790478"/>
          </a:xfrm>
          <a:prstGeom prst="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화살표: 아래쪽 69">
            <a:extLst>
              <a:ext uri="{FF2B5EF4-FFF2-40B4-BE49-F238E27FC236}">
                <a16:creationId xmlns:a16="http://schemas.microsoft.com/office/drawing/2014/main" id="{EAAA6CED-377E-D926-2BFC-4C073D5DE657}"/>
              </a:ext>
            </a:extLst>
          </p:cNvPr>
          <p:cNvSpPr/>
          <p:nvPr/>
        </p:nvSpPr>
        <p:spPr>
          <a:xfrm rot="2409501">
            <a:off x="12590817" y="4249732"/>
            <a:ext cx="727433" cy="790478"/>
          </a:xfrm>
          <a:prstGeom prst="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화살표: 아래쪽 70">
            <a:extLst>
              <a:ext uri="{FF2B5EF4-FFF2-40B4-BE49-F238E27FC236}">
                <a16:creationId xmlns:a16="http://schemas.microsoft.com/office/drawing/2014/main" id="{750742B5-2A87-D4B1-6E94-3E737579FE5A}"/>
              </a:ext>
            </a:extLst>
          </p:cNvPr>
          <p:cNvSpPr/>
          <p:nvPr/>
        </p:nvSpPr>
        <p:spPr>
          <a:xfrm rot="18391517">
            <a:off x="4865322" y="4225265"/>
            <a:ext cx="727433" cy="790478"/>
          </a:xfrm>
          <a:prstGeom prst="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E2289-0576-FA04-2F82-C5B49D11F33F}"/>
              </a:ext>
            </a:extLst>
          </p:cNvPr>
          <p:cNvSpPr/>
          <p:nvPr/>
        </p:nvSpPr>
        <p:spPr>
          <a:xfrm>
            <a:off x="8567978" y="8304189"/>
            <a:ext cx="7247469" cy="57546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76062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9"/>
          <p:cNvSpPr txBox="1"/>
          <p:nvPr/>
        </p:nvSpPr>
        <p:spPr>
          <a:xfrm>
            <a:off x="1028700" y="1028700"/>
            <a:ext cx="14544804" cy="107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8399"/>
              </a:lnSpc>
              <a:spcBef>
                <a:spcPct val="0"/>
              </a:spcBef>
            </a:pPr>
            <a:r>
              <a:rPr lang="en-US" altLang="ko-KR" sz="6999" u="none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4. </a:t>
            </a:r>
            <a:r>
              <a:rPr lang="ko-KR" altLang="en-US" sz="6999" u="none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향후 과제</a:t>
            </a:r>
            <a:endParaRPr lang="en-US" altLang="ko-KR" sz="6999" u="none" dirty="0">
              <a:solidFill>
                <a:srgbClr val="000000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64503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9">
            <a:extLst>
              <a:ext uri="{FF2B5EF4-FFF2-40B4-BE49-F238E27FC236}">
                <a16:creationId xmlns:a16="http://schemas.microsoft.com/office/drawing/2014/main" id="{35D389E4-B280-BC8B-EE84-FF28D69EB9B4}"/>
              </a:ext>
            </a:extLst>
          </p:cNvPr>
          <p:cNvSpPr txBox="1"/>
          <p:nvPr/>
        </p:nvSpPr>
        <p:spPr>
          <a:xfrm>
            <a:off x="329185" y="-26571"/>
            <a:ext cx="14544804" cy="9618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8399"/>
              </a:lnSpc>
              <a:spcBef>
                <a:spcPct val="0"/>
              </a:spcBef>
            </a:pPr>
            <a:r>
              <a:rPr lang="en-US" sz="4000" u="none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4. </a:t>
            </a:r>
            <a:r>
              <a:rPr lang="ko-KR" altLang="en-US" sz="4000" u="none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향후 과제</a:t>
            </a:r>
            <a:endParaRPr lang="en-US" altLang="ko-KR" sz="4000" u="none" dirty="0">
              <a:solidFill>
                <a:srgbClr val="000000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C131E579-FE08-9EFA-C455-FA20E15C5A82}"/>
              </a:ext>
            </a:extLst>
          </p:cNvPr>
          <p:cNvCxnSpPr/>
          <p:nvPr/>
        </p:nvCxnSpPr>
        <p:spPr>
          <a:xfrm>
            <a:off x="6120000" y="1986725"/>
            <a:ext cx="0" cy="7728775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C2807E3B-E1B5-E78C-E341-846372EF2D98}"/>
              </a:ext>
            </a:extLst>
          </p:cNvPr>
          <p:cNvCxnSpPr/>
          <p:nvPr/>
        </p:nvCxnSpPr>
        <p:spPr>
          <a:xfrm>
            <a:off x="12168000" y="1981962"/>
            <a:ext cx="0" cy="7728775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CB817D7C-A8D6-F9A5-925A-8287BB52F0D2}"/>
              </a:ext>
            </a:extLst>
          </p:cNvPr>
          <p:cNvSpPr txBox="1"/>
          <p:nvPr/>
        </p:nvSpPr>
        <p:spPr>
          <a:xfrm>
            <a:off x="762000" y="2112549"/>
            <a:ext cx="44957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데이터 관련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C6BE546-ACFE-7577-8AFB-10E786871050}"/>
              </a:ext>
            </a:extLst>
          </p:cNvPr>
          <p:cNvSpPr txBox="1"/>
          <p:nvPr/>
        </p:nvSpPr>
        <p:spPr>
          <a:xfrm>
            <a:off x="6896101" y="2112548"/>
            <a:ext cx="44957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요인 관련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AF7EF5F-8265-7382-B60A-66E6FF5CEF3D}"/>
              </a:ext>
            </a:extLst>
          </p:cNvPr>
          <p:cNvSpPr txBox="1"/>
          <p:nvPr/>
        </p:nvSpPr>
        <p:spPr>
          <a:xfrm>
            <a:off x="12944100" y="2112548"/>
            <a:ext cx="44957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향후 과제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FFA6613-5CD1-D629-C654-BAABFDF012D0}"/>
              </a:ext>
            </a:extLst>
          </p:cNvPr>
          <p:cNvSpPr txBox="1"/>
          <p:nvPr/>
        </p:nvSpPr>
        <p:spPr>
          <a:xfrm>
            <a:off x="533400" y="2950749"/>
            <a:ext cx="5029198" cy="44497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한컴 고딕" panose="02000500000000000000" pitchFamily="2" charset="-127"/>
                <a:ea typeface="한컴 고딕" panose="02000500000000000000" pitchFamily="2" charset="-127"/>
              </a:rPr>
              <a:t>편의점 </a:t>
            </a:r>
            <a:r>
              <a:rPr lang="en-US" altLang="ko-KR" dirty="0">
                <a:latin typeface="한컴 고딕" panose="02000500000000000000" pitchFamily="2" charset="-127"/>
                <a:ea typeface="한컴 고딕" panose="02000500000000000000" pitchFamily="2" charset="-127"/>
              </a:rPr>
              <a:t>&amp; </a:t>
            </a:r>
            <a:r>
              <a:rPr lang="ko-KR" altLang="en-US" dirty="0">
                <a:latin typeface="한컴 고딕" panose="02000500000000000000" pitchFamily="2" charset="-127"/>
                <a:ea typeface="한컴 고딕" panose="02000500000000000000" pitchFamily="2" charset="-127"/>
              </a:rPr>
              <a:t>마트 등의 소비가 정확하게 어떤 품목에 사용 되었는지 찾지 못함</a:t>
            </a:r>
            <a:endParaRPr lang="en-US" altLang="ko-KR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한컴 고딕" panose="02000500000000000000" pitchFamily="2" charset="-127"/>
                <a:ea typeface="한컴 고딕" panose="02000500000000000000" pitchFamily="2" charset="-127"/>
              </a:rPr>
              <a:t>소비패턴이 변화할 때 구체적인 품목의 영향을 반영하지 못함</a:t>
            </a:r>
            <a:endParaRPr lang="en-US" altLang="ko-KR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한컴 고딕" panose="02000500000000000000" pitchFamily="2" charset="-127"/>
                <a:ea typeface="한컴 고딕" panose="02000500000000000000" pitchFamily="2" charset="-127"/>
              </a:rPr>
              <a:t>개인별 카드이용 내역 데이터의 크기가 서로 편차가 큼</a:t>
            </a:r>
            <a:endParaRPr lang="en-US" altLang="ko-KR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14C4F44-362D-9C42-B506-4A893477BB0D}"/>
              </a:ext>
            </a:extLst>
          </p:cNvPr>
          <p:cNvSpPr txBox="1"/>
          <p:nvPr/>
        </p:nvSpPr>
        <p:spPr>
          <a:xfrm>
            <a:off x="6629401" y="2924935"/>
            <a:ext cx="5029198" cy="2787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한컴 고딕" panose="02000500000000000000" pitchFamily="2" charset="-127"/>
                <a:ea typeface="한컴 고딕" panose="02000500000000000000" pitchFamily="2" charset="-127"/>
              </a:rPr>
              <a:t>개별 소비에 영향을 주는 요인을 </a:t>
            </a:r>
            <a:r>
              <a:rPr lang="en-US" altLang="ko-KR" dirty="0">
                <a:latin typeface="한컴 고딕" panose="02000500000000000000" pitchFamily="2" charset="-127"/>
                <a:ea typeface="한컴 고딕" panose="02000500000000000000" pitchFamily="2" charset="-127"/>
              </a:rPr>
              <a:t>‘</a:t>
            </a:r>
            <a:r>
              <a:rPr lang="ko-KR" altLang="en-US" dirty="0">
                <a:latin typeface="한컴 고딕" panose="02000500000000000000" pitchFamily="2" charset="-127"/>
                <a:ea typeface="한컴 고딕" panose="02000500000000000000" pitchFamily="2" charset="-127"/>
              </a:rPr>
              <a:t>교육 전 후</a:t>
            </a:r>
            <a:r>
              <a:rPr lang="en-US" altLang="ko-KR" dirty="0">
                <a:latin typeface="한컴 고딕" panose="02000500000000000000" pitchFamily="2" charset="-127"/>
                <a:ea typeface="한컴 고딕" panose="02000500000000000000" pitchFamily="2" charset="-127"/>
              </a:rPr>
              <a:t>’ </a:t>
            </a:r>
            <a:r>
              <a:rPr lang="ko-KR" altLang="en-US" dirty="0">
                <a:latin typeface="한컴 고딕" panose="02000500000000000000" pitchFamily="2" charset="-127"/>
                <a:ea typeface="한컴 고딕" panose="02000500000000000000" pitchFamily="2" charset="-127"/>
              </a:rPr>
              <a:t>하나만 적용함</a:t>
            </a:r>
            <a:endParaRPr lang="en-US" altLang="ko-KR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한컴 고딕" panose="02000500000000000000" pitchFamily="2" charset="-127"/>
                <a:ea typeface="한컴 고딕" panose="02000500000000000000" pitchFamily="2" charset="-127"/>
              </a:rPr>
              <a:t>개인별 수입</a:t>
            </a:r>
            <a:r>
              <a:rPr lang="en-US" altLang="ko-KR" dirty="0">
                <a:latin typeface="한컴 고딕" panose="02000500000000000000" pitchFamily="2" charset="-127"/>
                <a:ea typeface="한컴 고딕" panose="02000500000000000000" pitchFamily="2" charset="-127"/>
              </a:rPr>
              <a:t>, </a:t>
            </a:r>
            <a:r>
              <a:rPr lang="ko-KR" altLang="en-US" dirty="0">
                <a:latin typeface="한컴 고딕" panose="02000500000000000000" pitchFamily="2" charset="-127"/>
                <a:ea typeface="한컴 고딕" panose="02000500000000000000" pitchFamily="2" charset="-127"/>
              </a:rPr>
              <a:t>지원금 유무</a:t>
            </a:r>
            <a:r>
              <a:rPr lang="en-US" altLang="ko-KR" dirty="0">
                <a:latin typeface="한컴 고딕" panose="02000500000000000000" pitchFamily="2" charset="-127"/>
                <a:ea typeface="한컴 고딕" panose="02000500000000000000" pitchFamily="2" charset="-127"/>
              </a:rPr>
              <a:t>, </a:t>
            </a:r>
            <a:r>
              <a:rPr lang="ko-KR" altLang="en-US" dirty="0">
                <a:latin typeface="한컴 고딕" panose="02000500000000000000" pitchFamily="2" charset="-127"/>
                <a:ea typeface="한컴 고딕" panose="02000500000000000000" pitchFamily="2" charset="-127"/>
              </a:rPr>
              <a:t>날씨</a:t>
            </a:r>
            <a:r>
              <a:rPr lang="en-US" altLang="ko-KR" dirty="0">
                <a:latin typeface="한컴 고딕" panose="02000500000000000000" pitchFamily="2" charset="-127"/>
                <a:ea typeface="한컴 고딕" panose="02000500000000000000" pitchFamily="2" charset="-127"/>
              </a:rPr>
              <a:t>, </a:t>
            </a:r>
            <a:r>
              <a:rPr lang="ko-KR" altLang="en-US" dirty="0">
                <a:latin typeface="한컴 고딕" panose="02000500000000000000" pitchFamily="2" charset="-127"/>
                <a:ea typeface="한컴 고딕" panose="02000500000000000000" pitchFamily="2" charset="-127"/>
              </a:rPr>
              <a:t>사는 지역</a:t>
            </a:r>
            <a:r>
              <a:rPr lang="en-US" altLang="ko-KR" dirty="0">
                <a:latin typeface="한컴 고딕" panose="02000500000000000000" pitchFamily="2" charset="-127"/>
                <a:ea typeface="한컴 고딕" panose="02000500000000000000" pitchFamily="2" charset="-127"/>
              </a:rPr>
              <a:t>, </a:t>
            </a:r>
            <a:r>
              <a:rPr lang="ko-KR" altLang="en-US" dirty="0">
                <a:latin typeface="한컴 고딕" panose="02000500000000000000" pitchFamily="2" charset="-127"/>
                <a:ea typeface="한컴 고딕" panose="02000500000000000000" pitchFamily="2" charset="-127"/>
              </a:rPr>
              <a:t>물가 등의 추가적인 요인을 반영하지 못함</a:t>
            </a:r>
            <a:endParaRPr lang="en-US" altLang="ko-KR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B42B7A9-244E-436A-12F0-9CBEBBBB38C9}"/>
              </a:ext>
            </a:extLst>
          </p:cNvPr>
          <p:cNvSpPr txBox="1"/>
          <p:nvPr/>
        </p:nvSpPr>
        <p:spPr>
          <a:xfrm>
            <a:off x="12677400" y="2924934"/>
            <a:ext cx="5029198" cy="2787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한컴 고딕" panose="02000500000000000000" pitchFamily="2" charset="-127"/>
                <a:ea typeface="한컴 고딕" panose="02000500000000000000" pitchFamily="2" charset="-127"/>
              </a:rPr>
              <a:t>웹이나 앱을 이용한 시각화 구현</a:t>
            </a:r>
            <a:endParaRPr lang="en-US" altLang="ko-KR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한컴 고딕" panose="02000500000000000000" pitchFamily="2" charset="-127"/>
                <a:ea typeface="한컴 고딕" panose="02000500000000000000" pitchFamily="2" charset="-127"/>
              </a:rPr>
              <a:t>소비내역 분석을 통해 향후 교육이 종료된 후의 소득이나 지원금 유무에 따른 소비 패턴 예측 모델 구현</a:t>
            </a:r>
            <a:endParaRPr lang="en-US" altLang="ko-KR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877441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7">
            <a:extLst>
              <a:ext uri="{FF2B5EF4-FFF2-40B4-BE49-F238E27FC236}">
                <a16:creationId xmlns:a16="http://schemas.microsoft.com/office/drawing/2014/main" id="{8C74466A-6B0A-4A6B-C90A-005EEB345F10}"/>
              </a:ext>
            </a:extLst>
          </p:cNvPr>
          <p:cNvSpPr txBox="1"/>
          <p:nvPr/>
        </p:nvSpPr>
        <p:spPr>
          <a:xfrm>
            <a:off x="4152899" y="3692823"/>
            <a:ext cx="9982199" cy="14465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8399"/>
              </a:lnSpc>
              <a:spcBef>
                <a:spcPct val="0"/>
              </a:spcBef>
            </a:pPr>
            <a:r>
              <a:rPr lang="en-US" sz="16600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Q &amp; A</a:t>
            </a:r>
            <a:endParaRPr lang="en-US" sz="16600" u="none" dirty="0">
              <a:solidFill>
                <a:srgbClr val="000000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7">
            <a:extLst>
              <a:ext uri="{FF2B5EF4-FFF2-40B4-BE49-F238E27FC236}">
                <a16:creationId xmlns:a16="http://schemas.microsoft.com/office/drawing/2014/main" id="{8C74466A-6B0A-4A6B-C90A-005EEB345F10}"/>
              </a:ext>
            </a:extLst>
          </p:cNvPr>
          <p:cNvSpPr txBox="1"/>
          <p:nvPr/>
        </p:nvSpPr>
        <p:spPr>
          <a:xfrm>
            <a:off x="4152899" y="3692823"/>
            <a:ext cx="9982199" cy="14465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8399"/>
              </a:lnSpc>
              <a:spcBef>
                <a:spcPct val="0"/>
              </a:spcBef>
            </a:pPr>
            <a:r>
              <a:rPr lang="ko-KR" altLang="en-US" sz="16600" u="none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감사합니다</a:t>
            </a:r>
            <a:endParaRPr lang="en-US" sz="16600" u="none" dirty="0">
              <a:solidFill>
                <a:srgbClr val="000000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714125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9">
            <a:extLst>
              <a:ext uri="{FF2B5EF4-FFF2-40B4-BE49-F238E27FC236}">
                <a16:creationId xmlns:a16="http://schemas.microsoft.com/office/drawing/2014/main" id="{CD3FDBD7-FD65-6DD4-BD8D-1DE6AB7EC899}"/>
              </a:ext>
            </a:extLst>
          </p:cNvPr>
          <p:cNvSpPr txBox="1"/>
          <p:nvPr/>
        </p:nvSpPr>
        <p:spPr>
          <a:xfrm>
            <a:off x="329185" y="-26571"/>
            <a:ext cx="14544804" cy="9618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8399"/>
              </a:lnSpc>
              <a:spcBef>
                <a:spcPct val="0"/>
              </a:spcBef>
            </a:pPr>
            <a:r>
              <a:rPr lang="en-US" sz="4000" u="none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1.1 </a:t>
            </a:r>
            <a:r>
              <a:rPr lang="ko-KR" altLang="en-US" sz="4000" u="none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주제 선정 이유</a:t>
            </a:r>
            <a:endParaRPr lang="en-US" sz="4000" u="none" dirty="0">
              <a:solidFill>
                <a:srgbClr val="000000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E47FC18E-C311-AA0F-6A66-EFE1CF01998B}"/>
              </a:ext>
            </a:extLst>
          </p:cNvPr>
          <p:cNvGrpSpPr/>
          <p:nvPr/>
        </p:nvGrpSpPr>
        <p:grpSpPr>
          <a:xfrm>
            <a:off x="2362200" y="1866900"/>
            <a:ext cx="5943600" cy="6958701"/>
            <a:chOff x="2362200" y="1866900"/>
            <a:chExt cx="5943600" cy="6958701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CC8BC632-7CFF-D44A-36C1-48A4F882894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19400" y="1866900"/>
              <a:ext cx="5029200" cy="3324140"/>
            </a:xfrm>
            <a:prstGeom prst="rect">
              <a:avLst/>
            </a:prstGeom>
          </p:spPr>
        </p:pic>
        <p:sp>
          <p:nvSpPr>
            <p:cNvPr id="22" name="TextBox 28">
              <a:extLst>
                <a:ext uri="{FF2B5EF4-FFF2-40B4-BE49-F238E27FC236}">
                  <a16:creationId xmlns:a16="http://schemas.microsoft.com/office/drawing/2014/main" id="{9DE9B81F-9ED3-DA06-A403-523420F55EC3}"/>
                </a:ext>
              </a:extLst>
            </p:cNvPr>
            <p:cNvSpPr txBox="1"/>
            <p:nvPr/>
          </p:nvSpPr>
          <p:spPr>
            <a:xfrm>
              <a:off x="2362200" y="7277100"/>
              <a:ext cx="5943600" cy="154850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300" spc="-99" dirty="0">
                  <a:solidFill>
                    <a:srgbClr val="002D02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  <a:t>직업 훈련 교육 시작 전 후에 따른 </a:t>
              </a:r>
              <a:endParaRPr lang="en-US" altLang="ko-KR" sz="2300" spc="-99" dirty="0">
                <a:solidFill>
                  <a:srgbClr val="002D02"/>
                </a:solidFill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2300" spc="-99" dirty="0">
                  <a:solidFill>
                    <a:srgbClr val="002D02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  <a:t>소비 유형 별 카드 소비량의 변화</a:t>
              </a:r>
              <a:endParaRPr lang="en-US" altLang="ko-KR" sz="2300" spc="-99" dirty="0">
                <a:solidFill>
                  <a:srgbClr val="002D02"/>
                </a:solidFill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2300" spc="-99" dirty="0">
                  <a:solidFill>
                    <a:srgbClr val="002D02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  <a:t>ex) </a:t>
              </a:r>
              <a:r>
                <a:rPr lang="ko-KR" altLang="en-US" sz="2300" spc="-99" dirty="0">
                  <a:solidFill>
                    <a:srgbClr val="002D02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  <a:t>식비</a:t>
              </a:r>
              <a:r>
                <a:rPr lang="en-US" altLang="ko-KR" sz="2300" spc="-99" dirty="0">
                  <a:solidFill>
                    <a:srgbClr val="002D02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  <a:t>, </a:t>
              </a:r>
              <a:r>
                <a:rPr lang="ko-KR" altLang="en-US" sz="2300" spc="-99" dirty="0">
                  <a:solidFill>
                    <a:srgbClr val="002D02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  <a:t>편의점</a:t>
              </a:r>
              <a:r>
                <a:rPr lang="en-US" altLang="ko-KR" sz="2300" spc="-99" dirty="0">
                  <a:solidFill>
                    <a:srgbClr val="002D02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  <a:t>/</a:t>
              </a:r>
              <a:r>
                <a:rPr lang="ko-KR" altLang="en-US" sz="2300" spc="-99" dirty="0">
                  <a:solidFill>
                    <a:srgbClr val="002D02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  <a:t>마트</a:t>
              </a:r>
              <a:r>
                <a:rPr lang="en-US" altLang="ko-KR" sz="2300" spc="-99" dirty="0">
                  <a:solidFill>
                    <a:srgbClr val="002D02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  <a:t>, </a:t>
              </a:r>
              <a:r>
                <a:rPr lang="ko-KR" altLang="en-US" sz="2300" spc="-99" dirty="0">
                  <a:solidFill>
                    <a:srgbClr val="002D02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  <a:t>카페</a:t>
              </a:r>
              <a:r>
                <a:rPr lang="en-US" altLang="ko-KR" sz="2300" spc="-99" dirty="0">
                  <a:solidFill>
                    <a:srgbClr val="002D02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  <a:t>, </a:t>
              </a:r>
              <a:r>
                <a:rPr lang="ko-KR" altLang="en-US" sz="2300" spc="-99" dirty="0">
                  <a:solidFill>
                    <a:srgbClr val="002D02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  <a:t>대중교통 등</a:t>
              </a:r>
              <a:endParaRPr lang="en-US" altLang="ko-KR" sz="2300" spc="-99" dirty="0">
                <a:solidFill>
                  <a:srgbClr val="002D02"/>
                </a:solidFill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</p:txBody>
        </p:sp>
        <p:sp>
          <p:nvSpPr>
            <p:cNvPr id="23" name="TextBox 27">
              <a:extLst>
                <a:ext uri="{FF2B5EF4-FFF2-40B4-BE49-F238E27FC236}">
                  <a16:creationId xmlns:a16="http://schemas.microsoft.com/office/drawing/2014/main" id="{00F8B4C2-D3F7-DE5F-39AB-BBA2F690D3D4}"/>
                </a:ext>
              </a:extLst>
            </p:cNvPr>
            <p:cNvSpPr txBox="1"/>
            <p:nvPr/>
          </p:nvSpPr>
          <p:spPr>
            <a:xfrm>
              <a:off x="2741733" y="5448300"/>
              <a:ext cx="5184535" cy="153779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3499" spc="-139" dirty="0">
                  <a:solidFill>
                    <a:srgbClr val="D4422E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  <a:t>카드 사용 패턴 변화 분석 및 개선방안 제시</a:t>
              </a:r>
              <a:endParaRPr lang="en-US" sz="3499" spc="-139" dirty="0">
                <a:solidFill>
                  <a:srgbClr val="D4422E"/>
                </a:solidFill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BCAE6881-2707-2053-E0CA-94E12DF40387}"/>
              </a:ext>
            </a:extLst>
          </p:cNvPr>
          <p:cNvGrpSpPr/>
          <p:nvPr/>
        </p:nvGrpSpPr>
        <p:grpSpPr>
          <a:xfrm>
            <a:off x="10250872" y="2014229"/>
            <a:ext cx="5943600" cy="6490194"/>
            <a:chOff x="10250872" y="2014229"/>
            <a:chExt cx="5943600" cy="6490194"/>
          </a:xfrm>
        </p:grpSpPr>
        <p:pic>
          <p:nvPicPr>
            <p:cNvPr id="24" name="Picture 15">
              <a:extLst>
                <a:ext uri="{FF2B5EF4-FFF2-40B4-BE49-F238E27FC236}">
                  <a16:creationId xmlns:a16="http://schemas.microsoft.com/office/drawing/2014/main" id="{64A1F8B9-03E2-90B4-4CEA-E659E31497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10439402" y="2014229"/>
              <a:ext cx="5566540" cy="3152998"/>
            </a:xfrm>
            <a:prstGeom prst="rect">
              <a:avLst/>
            </a:prstGeom>
          </p:spPr>
        </p:pic>
        <p:sp>
          <p:nvSpPr>
            <p:cNvPr id="25" name="TextBox 27">
              <a:extLst>
                <a:ext uri="{FF2B5EF4-FFF2-40B4-BE49-F238E27FC236}">
                  <a16:creationId xmlns:a16="http://schemas.microsoft.com/office/drawing/2014/main" id="{7E8094E8-2E52-CB93-F09D-F5552DCD3003}"/>
                </a:ext>
              </a:extLst>
            </p:cNvPr>
            <p:cNvSpPr txBox="1"/>
            <p:nvPr/>
          </p:nvSpPr>
          <p:spPr>
            <a:xfrm>
              <a:off x="11305551" y="5949032"/>
              <a:ext cx="3834242" cy="53860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4199"/>
                </a:lnSpc>
              </a:pPr>
              <a:r>
                <a:rPr lang="ko-KR" altLang="en-US" sz="3499" spc="-139" dirty="0">
                  <a:solidFill>
                    <a:srgbClr val="D4422E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  <a:t>실생활 데이터 활용</a:t>
              </a:r>
              <a:endParaRPr lang="en-US" sz="3499" spc="-139" dirty="0">
                <a:solidFill>
                  <a:srgbClr val="D4422E"/>
                </a:solidFill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</p:txBody>
        </p:sp>
        <p:sp>
          <p:nvSpPr>
            <p:cNvPr id="26" name="TextBox 28">
              <a:extLst>
                <a:ext uri="{FF2B5EF4-FFF2-40B4-BE49-F238E27FC236}">
                  <a16:creationId xmlns:a16="http://schemas.microsoft.com/office/drawing/2014/main" id="{2BD7C5C1-1FFE-CD3C-1A43-3910890AFFA8}"/>
                </a:ext>
              </a:extLst>
            </p:cNvPr>
            <p:cNvSpPr txBox="1"/>
            <p:nvPr/>
          </p:nvSpPr>
          <p:spPr>
            <a:xfrm>
              <a:off x="10250872" y="6955922"/>
              <a:ext cx="5943600" cy="154850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300" spc="-99" dirty="0">
                  <a:solidFill>
                    <a:srgbClr val="002D02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  <a:t>공공 데이터나 사회적 데이터 대신</a:t>
              </a:r>
              <a:endParaRPr lang="en-US" altLang="ko-KR" sz="2300" spc="-99" dirty="0">
                <a:solidFill>
                  <a:srgbClr val="002D02"/>
                </a:solidFill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2300" spc="-99" dirty="0">
                  <a:solidFill>
                    <a:srgbClr val="002D02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  <a:t>접근성이 높은 실생활 데이터</a:t>
              </a:r>
              <a:r>
                <a:rPr lang="en-US" altLang="ko-KR" sz="2300" spc="-99" dirty="0">
                  <a:solidFill>
                    <a:srgbClr val="002D02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  <a:t> </a:t>
              </a:r>
              <a:r>
                <a:rPr lang="ko-KR" altLang="en-US" sz="2300" spc="-99" dirty="0">
                  <a:solidFill>
                    <a:srgbClr val="002D02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  <a:t>선택</a:t>
              </a:r>
              <a:endParaRPr lang="en-US" altLang="ko-KR" sz="2300" spc="-99" dirty="0">
                <a:solidFill>
                  <a:srgbClr val="002D02"/>
                </a:solidFill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2300" spc="-99" dirty="0">
                  <a:solidFill>
                    <a:srgbClr val="002D02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  <a:t>ex) </a:t>
              </a:r>
              <a:r>
                <a:rPr lang="ko-KR" altLang="en-US" sz="2300" spc="-99" dirty="0">
                  <a:solidFill>
                    <a:srgbClr val="002D02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  <a:t>개인별 카드 이용내역</a:t>
              </a:r>
              <a:endParaRPr lang="en-US" altLang="ko-KR" sz="2300" spc="-99" dirty="0">
                <a:solidFill>
                  <a:srgbClr val="002D02"/>
                </a:solidFill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9">
            <a:extLst>
              <a:ext uri="{FF2B5EF4-FFF2-40B4-BE49-F238E27FC236}">
                <a16:creationId xmlns:a16="http://schemas.microsoft.com/office/drawing/2014/main" id="{7BDD89EE-C03A-CEE8-A84A-01EE734A8417}"/>
              </a:ext>
            </a:extLst>
          </p:cNvPr>
          <p:cNvSpPr txBox="1"/>
          <p:nvPr/>
        </p:nvSpPr>
        <p:spPr>
          <a:xfrm>
            <a:off x="329185" y="-26571"/>
            <a:ext cx="14544804" cy="9618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8399"/>
              </a:lnSpc>
              <a:spcBef>
                <a:spcPct val="0"/>
              </a:spcBef>
            </a:pPr>
            <a:r>
              <a:rPr lang="en-US" sz="4000" u="none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1.2 </a:t>
            </a:r>
            <a:r>
              <a:rPr lang="ko-KR" altLang="en-US" sz="4000" u="none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개발 환경</a:t>
            </a:r>
            <a:endParaRPr lang="en-US" sz="4000" u="none" dirty="0">
              <a:solidFill>
                <a:srgbClr val="000000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FA6DBCD-05B2-E111-7AA5-3EEB3DEBDD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3904" y="4265590"/>
            <a:ext cx="3957707" cy="4446351"/>
          </a:xfrm>
          <a:prstGeom prst="rect">
            <a:avLst/>
          </a:prstGeom>
        </p:spPr>
      </p:pic>
      <p:grpSp>
        <p:nvGrpSpPr>
          <p:cNvPr id="26" name="그룹 1002">
            <a:extLst>
              <a:ext uri="{FF2B5EF4-FFF2-40B4-BE49-F238E27FC236}">
                <a16:creationId xmlns:a16="http://schemas.microsoft.com/office/drawing/2014/main" id="{51EA12DC-A670-F1BA-AA9E-C236678EE4DE}"/>
              </a:ext>
            </a:extLst>
          </p:cNvPr>
          <p:cNvGrpSpPr/>
          <p:nvPr/>
        </p:nvGrpSpPr>
        <p:grpSpPr>
          <a:xfrm>
            <a:off x="1707161" y="4265590"/>
            <a:ext cx="3071663" cy="1941137"/>
            <a:chOff x="823348" y="3393759"/>
            <a:chExt cx="2333270" cy="1312464"/>
          </a:xfrm>
        </p:grpSpPr>
        <p:pic>
          <p:nvPicPr>
            <p:cNvPr id="27" name="Object 7">
              <a:extLst>
                <a:ext uri="{FF2B5EF4-FFF2-40B4-BE49-F238E27FC236}">
                  <a16:creationId xmlns:a16="http://schemas.microsoft.com/office/drawing/2014/main" id="{0E71C089-F375-5CBA-B37A-1682928CDF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3348" y="3393759"/>
              <a:ext cx="2333270" cy="1312464"/>
            </a:xfrm>
            <a:prstGeom prst="rect">
              <a:avLst/>
            </a:prstGeom>
          </p:spPr>
        </p:pic>
      </p:grpSp>
      <p:grpSp>
        <p:nvGrpSpPr>
          <p:cNvPr id="28" name="그룹 1003">
            <a:extLst>
              <a:ext uri="{FF2B5EF4-FFF2-40B4-BE49-F238E27FC236}">
                <a16:creationId xmlns:a16="http://schemas.microsoft.com/office/drawing/2014/main" id="{4D528C3B-A1D7-FD2D-50B5-E95CA5CE2769}"/>
              </a:ext>
            </a:extLst>
          </p:cNvPr>
          <p:cNvGrpSpPr/>
          <p:nvPr/>
        </p:nvGrpSpPr>
        <p:grpSpPr>
          <a:xfrm>
            <a:off x="4775779" y="4637681"/>
            <a:ext cx="2568631" cy="1588096"/>
            <a:chOff x="1989983" y="4933660"/>
            <a:chExt cx="1951161" cy="1073762"/>
          </a:xfrm>
        </p:grpSpPr>
        <p:pic>
          <p:nvPicPr>
            <p:cNvPr id="29" name="Object 10">
              <a:extLst>
                <a:ext uri="{FF2B5EF4-FFF2-40B4-BE49-F238E27FC236}">
                  <a16:creationId xmlns:a16="http://schemas.microsoft.com/office/drawing/2014/main" id="{58B965E9-87B5-0509-B680-A9CB6696560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89983" y="4933660"/>
              <a:ext cx="1951161" cy="1073762"/>
            </a:xfrm>
            <a:prstGeom prst="rect">
              <a:avLst/>
            </a:prstGeom>
          </p:spPr>
        </p:pic>
      </p:grpSp>
      <p:grpSp>
        <p:nvGrpSpPr>
          <p:cNvPr id="30" name="그룹 1004">
            <a:extLst>
              <a:ext uri="{FF2B5EF4-FFF2-40B4-BE49-F238E27FC236}">
                <a16:creationId xmlns:a16="http://schemas.microsoft.com/office/drawing/2014/main" id="{7DB01C9B-E26A-2F33-617F-307EC5F67B9E}"/>
              </a:ext>
            </a:extLst>
          </p:cNvPr>
          <p:cNvGrpSpPr/>
          <p:nvPr/>
        </p:nvGrpSpPr>
        <p:grpSpPr>
          <a:xfrm>
            <a:off x="4030498" y="6799788"/>
            <a:ext cx="1490562" cy="1941137"/>
            <a:chOff x="3375020" y="3404459"/>
            <a:chExt cx="1132248" cy="1312464"/>
          </a:xfrm>
        </p:grpSpPr>
        <p:pic>
          <p:nvPicPr>
            <p:cNvPr id="31" name="Object 13">
              <a:extLst>
                <a:ext uri="{FF2B5EF4-FFF2-40B4-BE49-F238E27FC236}">
                  <a16:creationId xmlns:a16="http://schemas.microsoft.com/office/drawing/2014/main" id="{117EAD7C-D30B-89E8-35FC-3EEECB5C17D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375020" y="3404459"/>
              <a:ext cx="1132248" cy="1312464"/>
            </a:xfrm>
            <a:prstGeom prst="rect">
              <a:avLst/>
            </a:prstGeom>
          </p:spPr>
        </p:pic>
      </p:grpSp>
      <p:sp>
        <p:nvSpPr>
          <p:cNvPr id="32" name="TextBox 9">
            <a:extLst>
              <a:ext uri="{FF2B5EF4-FFF2-40B4-BE49-F238E27FC236}">
                <a16:creationId xmlns:a16="http://schemas.microsoft.com/office/drawing/2014/main" id="{18EBD3E9-0421-3011-AB3B-C6CB18A242F2}"/>
              </a:ext>
            </a:extLst>
          </p:cNvPr>
          <p:cNvSpPr txBox="1"/>
          <p:nvPr/>
        </p:nvSpPr>
        <p:spPr>
          <a:xfrm>
            <a:off x="2590800" y="2412652"/>
            <a:ext cx="4376049" cy="10772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8399"/>
              </a:lnSpc>
              <a:spcBef>
                <a:spcPct val="0"/>
              </a:spcBef>
            </a:pPr>
            <a:r>
              <a:rPr lang="ko-KR" altLang="en-US" sz="6999" u="none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분석 도구</a:t>
            </a:r>
            <a:endParaRPr lang="en-US" sz="6999" u="none" dirty="0">
              <a:solidFill>
                <a:srgbClr val="000000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33" name="TextBox 9">
            <a:extLst>
              <a:ext uri="{FF2B5EF4-FFF2-40B4-BE49-F238E27FC236}">
                <a16:creationId xmlns:a16="http://schemas.microsoft.com/office/drawing/2014/main" id="{2C7FF438-F634-F0B6-2250-22944DAAB17C}"/>
              </a:ext>
            </a:extLst>
          </p:cNvPr>
          <p:cNvSpPr txBox="1"/>
          <p:nvPr/>
        </p:nvSpPr>
        <p:spPr>
          <a:xfrm>
            <a:off x="10861668" y="2412652"/>
            <a:ext cx="5295019" cy="10772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8399"/>
              </a:lnSpc>
              <a:spcBef>
                <a:spcPct val="0"/>
              </a:spcBef>
            </a:pPr>
            <a:r>
              <a:rPr lang="ko-KR" altLang="en-US" sz="6999" u="none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시각화 도구</a:t>
            </a:r>
            <a:endParaRPr lang="en-US" sz="6999" u="none" dirty="0">
              <a:solidFill>
                <a:srgbClr val="000000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1F095834-7E8E-E116-CB9D-04AB4AF79F0C}"/>
              </a:ext>
            </a:extLst>
          </p:cNvPr>
          <p:cNvCxnSpPr/>
          <p:nvPr/>
        </p:nvCxnSpPr>
        <p:spPr>
          <a:xfrm>
            <a:off x="8915400" y="800100"/>
            <a:ext cx="0" cy="8991600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66858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9"/>
          <p:cNvSpPr txBox="1"/>
          <p:nvPr/>
        </p:nvSpPr>
        <p:spPr>
          <a:xfrm>
            <a:off x="1028700" y="1028700"/>
            <a:ext cx="14544804" cy="107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8399"/>
              </a:lnSpc>
              <a:spcBef>
                <a:spcPct val="0"/>
              </a:spcBef>
            </a:pPr>
            <a:r>
              <a:rPr lang="en-US" altLang="ko-KR" sz="6999" u="none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2. </a:t>
            </a:r>
            <a:r>
              <a:rPr lang="ko-KR" altLang="en-US" sz="6999" u="none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데이터 </a:t>
            </a:r>
            <a:r>
              <a:rPr lang="ko-KR" altLang="en-US" sz="6999" u="none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전처리</a:t>
            </a:r>
            <a:endParaRPr lang="en-US" altLang="ko-KR" sz="6999" u="none" dirty="0">
              <a:solidFill>
                <a:srgbClr val="000000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2" name="TextBox 9">
            <a:extLst>
              <a:ext uri="{FF2B5EF4-FFF2-40B4-BE49-F238E27FC236}">
                <a16:creationId xmlns:a16="http://schemas.microsoft.com/office/drawing/2014/main" id="{E79E000E-4994-1644-DE89-760485814494}"/>
              </a:ext>
            </a:extLst>
          </p:cNvPr>
          <p:cNvSpPr txBox="1"/>
          <p:nvPr/>
        </p:nvSpPr>
        <p:spPr>
          <a:xfrm>
            <a:off x="10644889" y="3009900"/>
            <a:ext cx="5814311" cy="9618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8399"/>
              </a:lnSpc>
              <a:spcBef>
                <a:spcPct val="0"/>
              </a:spcBef>
            </a:pPr>
            <a:r>
              <a:rPr lang="en-US" altLang="ko-KR" sz="4000" u="none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2.1 </a:t>
            </a:r>
            <a:r>
              <a:rPr lang="ko-KR" altLang="en-US" sz="4000" u="none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카드이용내역 수집</a:t>
            </a:r>
            <a:endParaRPr lang="en-US" altLang="ko-KR" sz="4000" u="none" dirty="0">
              <a:solidFill>
                <a:srgbClr val="000000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3" name="TextBox 9">
            <a:extLst>
              <a:ext uri="{FF2B5EF4-FFF2-40B4-BE49-F238E27FC236}">
                <a16:creationId xmlns:a16="http://schemas.microsoft.com/office/drawing/2014/main" id="{1F9E8E71-C339-F89B-9270-D28CFAC2DFFC}"/>
              </a:ext>
            </a:extLst>
          </p:cNvPr>
          <p:cNvSpPr txBox="1"/>
          <p:nvPr/>
        </p:nvSpPr>
        <p:spPr>
          <a:xfrm>
            <a:off x="10644889" y="4394783"/>
            <a:ext cx="6881111" cy="9618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8399"/>
              </a:lnSpc>
              <a:spcBef>
                <a:spcPct val="0"/>
              </a:spcBef>
            </a:pPr>
            <a:r>
              <a:rPr lang="en-US" altLang="ko-KR" sz="4000" u="none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2</a:t>
            </a:r>
            <a:r>
              <a:rPr lang="en-US" altLang="ko-KR" sz="4000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.2 </a:t>
            </a:r>
            <a:r>
              <a:rPr lang="ko-KR" altLang="en-US" sz="4000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개인별 데이터 </a:t>
            </a:r>
            <a:r>
              <a:rPr lang="ko-KR" altLang="en-US" sz="4000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전처리</a:t>
            </a:r>
            <a:endParaRPr lang="en-US" altLang="ko-KR" sz="4000" u="none" dirty="0">
              <a:solidFill>
                <a:srgbClr val="000000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26F5A7E8-AD7E-321E-B82F-C5121B771C15}"/>
              </a:ext>
            </a:extLst>
          </p:cNvPr>
          <p:cNvSpPr txBox="1"/>
          <p:nvPr/>
        </p:nvSpPr>
        <p:spPr>
          <a:xfrm>
            <a:off x="10644889" y="5779666"/>
            <a:ext cx="5509511" cy="9618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8399"/>
              </a:lnSpc>
              <a:spcBef>
                <a:spcPct val="0"/>
              </a:spcBef>
            </a:pPr>
            <a:r>
              <a:rPr lang="en-US" altLang="ko-KR" sz="4000" u="none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2.3 </a:t>
            </a:r>
            <a:r>
              <a:rPr lang="ko-KR" altLang="en-US" sz="4000" u="none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이상치 제거</a:t>
            </a:r>
            <a:endParaRPr lang="en-US" altLang="ko-KR" sz="4000" u="none" dirty="0">
              <a:solidFill>
                <a:srgbClr val="000000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676746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/>
          <p:cNvSpPr txBox="1"/>
          <p:nvPr/>
        </p:nvSpPr>
        <p:spPr>
          <a:xfrm>
            <a:off x="1304343" y="1003511"/>
            <a:ext cx="4916064" cy="12695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ct val="200000"/>
              </a:lnSpc>
            </a:pPr>
            <a:r>
              <a:rPr lang="en-US" sz="2200" u="none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2022</a:t>
            </a:r>
            <a:r>
              <a:rPr lang="ko-KR" altLang="en-US" sz="2200" u="none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년 </a:t>
            </a:r>
            <a:r>
              <a:rPr lang="en-US" altLang="ko-KR" sz="2200" u="none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4</a:t>
            </a:r>
            <a:r>
              <a:rPr lang="ko-KR" altLang="en-US" sz="2200" u="none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월 </a:t>
            </a:r>
            <a:r>
              <a:rPr lang="en-US" altLang="ko-KR" sz="2200" u="none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~ 2023</a:t>
            </a:r>
            <a:r>
              <a:rPr lang="ko-KR" altLang="en-US" sz="2200" u="none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년 </a:t>
            </a:r>
            <a:r>
              <a:rPr lang="en-US" altLang="ko-KR" sz="2200" u="none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3</a:t>
            </a:r>
            <a:r>
              <a:rPr lang="ko-KR" altLang="en-US" sz="2200" u="none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월</a:t>
            </a:r>
            <a:endParaRPr lang="en-US" altLang="ko-KR" sz="2200" u="none" dirty="0">
              <a:solidFill>
                <a:srgbClr val="000000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 marL="0" lvl="0" indent="0">
              <a:lnSpc>
                <a:spcPct val="200000"/>
              </a:lnSpc>
            </a:pPr>
            <a:r>
              <a:rPr lang="ko-KR" altLang="en-US" sz="2200" u="none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개인별 카드이용내역 수집</a:t>
            </a:r>
            <a:endParaRPr lang="en-US" sz="2200" u="none" dirty="0">
              <a:solidFill>
                <a:srgbClr val="000000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69" name="TextBox 9">
            <a:extLst>
              <a:ext uri="{FF2B5EF4-FFF2-40B4-BE49-F238E27FC236}">
                <a16:creationId xmlns:a16="http://schemas.microsoft.com/office/drawing/2014/main" id="{698DDE7E-EB08-9B7A-BAF9-885A00798D4B}"/>
              </a:ext>
            </a:extLst>
          </p:cNvPr>
          <p:cNvSpPr txBox="1"/>
          <p:nvPr/>
        </p:nvSpPr>
        <p:spPr>
          <a:xfrm>
            <a:off x="329185" y="-26571"/>
            <a:ext cx="14544804" cy="9618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8399"/>
              </a:lnSpc>
              <a:spcBef>
                <a:spcPct val="0"/>
              </a:spcBef>
            </a:pPr>
            <a:r>
              <a:rPr lang="en-US" sz="4000" u="none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2.1 </a:t>
            </a:r>
            <a:r>
              <a:rPr lang="ko-KR" altLang="en-US" sz="4000" u="none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카드이용내역 수집</a:t>
            </a:r>
            <a:endParaRPr lang="en-US" sz="4000" u="none" dirty="0">
              <a:solidFill>
                <a:srgbClr val="000000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CBAC4253-39CC-E1DA-145D-F994EAF82412}"/>
              </a:ext>
            </a:extLst>
          </p:cNvPr>
          <p:cNvGrpSpPr/>
          <p:nvPr/>
        </p:nvGrpSpPr>
        <p:grpSpPr>
          <a:xfrm>
            <a:off x="7543800" y="419100"/>
            <a:ext cx="10437618" cy="9028918"/>
            <a:chOff x="7543800" y="419100"/>
            <a:chExt cx="10437618" cy="9028918"/>
          </a:xfrm>
        </p:grpSpPr>
        <p:pic>
          <p:nvPicPr>
            <p:cNvPr id="49" name="그림 48">
              <a:extLst>
                <a:ext uri="{FF2B5EF4-FFF2-40B4-BE49-F238E27FC236}">
                  <a16:creationId xmlns:a16="http://schemas.microsoft.com/office/drawing/2014/main" id="{9E8483BA-E842-79EA-ED6C-435506784C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829550" y="419100"/>
              <a:ext cx="9429750" cy="4010025"/>
            </a:xfrm>
            <a:prstGeom prst="rect">
              <a:avLst/>
            </a:prstGeom>
          </p:spPr>
        </p:pic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7077D93C-F590-D308-A464-B9EDA4FFE32E}"/>
                </a:ext>
              </a:extLst>
            </p:cNvPr>
            <p:cNvSpPr/>
            <p:nvPr/>
          </p:nvSpPr>
          <p:spPr>
            <a:xfrm>
              <a:off x="8686800" y="800100"/>
              <a:ext cx="1295400" cy="1524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한컴 고딕" panose="02000500000000000000" pitchFamily="2" charset="-127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20C5DCE2-1F32-02DF-EE26-EE334AC9473C}"/>
                </a:ext>
              </a:extLst>
            </p:cNvPr>
            <p:cNvSpPr/>
            <p:nvPr/>
          </p:nvSpPr>
          <p:spPr>
            <a:xfrm>
              <a:off x="11896725" y="1485900"/>
              <a:ext cx="1295400" cy="1524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한컴 고딕" panose="02000500000000000000" pitchFamily="2" charset="-127"/>
              </a:endParaRPr>
            </a:p>
          </p:txBody>
        </p:sp>
        <p:pic>
          <p:nvPicPr>
            <p:cNvPr id="56" name="그림 55">
              <a:extLst>
                <a:ext uri="{FF2B5EF4-FFF2-40B4-BE49-F238E27FC236}">
                  <a16:creationId xmlns:a16="http://schemas.microsoft.com/office/drawing/2014/main" id="{D8590324-3A91-ADD6-A227-44B1D445635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66210" y="1319212"/>
              <a:ext cx="9522609" cy="4471989"/>
            </a:xfrm>
            <a:prstGeom prst="rect">
              <a:avLst/>
            </a:prstGeom>
          </p:spPr>
        </p:pic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978F5E96-DCC5-5C12-0DF0-AA92681ECB0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474702" y="2343149"/>
              <a:ext cx="6222498" cy="5128432"/>
            </a:xfrm>
            <a:prstGeom prst="rect">
              <a:avLst/>
            </a:prstGeom>
          </p:spPr>
        </p:pic>
        <p:pic>
          <p:nvPicPr>
            <p:cNvPr id="62" name="그림 61">
              <a:extLst>
                <a:ext uri="{FF2B5EF4-FFF2-40B4-BE49-F238E27FC236}">
                  <a16:creationId xmlns:a16="http://schemas.microsoft.com/office/drawing/2014/main" id="{D4032B0B-6996-54EB-D52B-995504E28F2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945940" y="4109254"/>
              <a:ext cx="9944100" cy="4951246"/>
            </a:xfrm>
            <a:prstGeom prst="rect">
              <a:avLst/>
            </a:prstGeom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B2AD8B9-9F85-D837-4E3B-34999DA614CA}"/>
                </a:ext>
              </a:extLst>
            </p:cNvPr>
            <p:cNvSpPr/>
            <p:nvPr/>
          </p:nvSpPr>
          <p:spPr>
            <a:xfrm>
              <a:off x="9236954" y="6802718"/>
              <a:ext cx="440446" cy="82340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한컴 고딕" panose="02000500000000000000" pitchFamily="2" charset="-127"/>
              </a:endParaRPr>
            </a:p>
          </p:txBody>
        </p: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32C81354-F2B9-8A65-7227-FC11E0A2BFBA}"/>
                </a:ext>
              </a:extLst>
            </p:cNvPr>
            <p:cNvSpPr/>
            <p:nvPr/>
          </p:nvSpPr>
          <p:spPr>
            <a:xfrm>
              <a:off x="14961556" y="5214277"/>
              <a:ext cx="1011492" cy="23878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한컴 고딕" panose="02000500000000000000" pitchFamily="2" charset="-127"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AFA00651-6E59-FEC6-CF15-0196E8730A42}"/>
                </a:ext>
              </a:extLst>
            </p:cNvPr>
            <p:cNvSpPr/>
            <p:nvPr/>
          </p:nvSpPr>
          <p:spPr>
            <a:xfrm>
              <a:off x="14961012" y="5575116"/>
              <a:ext cx="1011492" cy="23878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한컴 고딕" panose="02000500000000000000" pitchFamily="2" charset="-127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533A9B5-BE66-CF67-4DA5-9E551F04D57A}"/>
                </a:ext>
              </a:extLst>
            </p:cNvPr>
            <p:cNvSpPr/>
            <p:nvPr/>
          </p:nvSpPr>
          <p:spPr>
            <a:xfrm>
              <a:off x="9217904" y="5248187"/>
              <a:ext cx="1011492" cy="23878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한컴 고딕" panose="02000500000000000000" pitchFamily="2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FBC2D94F-87F9-BE49-2283-143DBA253CAF}"/>
                </a:ext>
              </a:extLst>
            </p:cNvPr>
            <p:cNvSpPr/>
            <p:nvPr/>
          </p:nvSpPr>
          <p:spPr>
            <a:xfrm>
              <a:off x="9217904" y="5549252"/>
              <a:ext cx="1011492" cy="23878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한컴 고딕" panose="02000500000000000000" pitchFamily="2" charset="-127"/>
              </a:endParaRPr>
            </a:p>
          </p:txBody>
        </p:sp>
        <p:pic>
          <p:nvPicPr>
            <p:cNvPr id="58" name="그림 57">
              <a:extLst>
                <a:ext uri="{FF2B5EF4-FFF2-40B4-BE49-F238E27FC236}">
                  <a16:creationId xmlns:a16="http://schemas.microsoft.com/office/drawing/2014/main" id="{7516E67E-FE39-2811-9709-F9A58469C2C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543800" y="6904842"/>
              <a:ext cx="10437618" cy="2543176"/>
            </a:xfrm>
            <a:prstGeom prst="rect">
              <a:avLst/>
            </a:prstGeom>
          </p:spPr>
        </p:pic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C0DF108A-197B-69AC-51DE-C2757FAE9D3F}"/>
                </a:ext>
              </a:extLst>
            </p:cNvPr>
            <p:cNvSpPr/>
            <p:nvPr/>
          </p:nvSpPr>
          <p:spPr>
            <a:xfrm>
              <a:off x="10185174" y="7626126"/>
              <a:ext cx="1011492" cy="23878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한컴 고딕" panose="02000500000000000000" pitchFamily="2" charset="-127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BF926972-4D81-8F9F-C34A-AF7DA323B020}"/>
                </a:ext>
              </a:extLst>
            </p:cNvPr>
            <p:cNvSpPr/>
            <p:nvPr/>
          </p:nvSpPr>
          <p:spPr>
            <a:xfrm>
              <a:off x="10185174" y="7928936"/>
              <a:ext cx="1011492" cy="23878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한컴 고딕" panose="02000500000000000000" pitchFamily="2" charset="-127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2E9F5A53-C6BC-C8CD-80D2-9127D6399F61}"/>
                </a:ext>
              </a:extLst>
            </p:cNvPr>
            <p:cNvSpPr/>
            <p:nvPr/>
          </p:nvSpPr>
          <p:spPr>
            <a:xfrm>
              <a:off x="10134600" y="8257515"/>
              <a:ext cx="1011492" cy="23878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한컴 고딕" panose="02000500000000000000" pitchFamily="2" charset="-127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C5699828-3CDA-3C28-DE61-F99AE3E050D5}"/>
                </a:ext>
              </a:extLst>
            </p:cNvPr>
            <p:cNvSpPr/>
            <p:nvPr/>
          </p:nvSpPr>
          <p:spPr>
            <a:xfrm>
              <a:off x="10185174" y="8568269"/>
              <a:ext cx="1011492" cy="23878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한컴 고딕" panose="02000500000000000000" pitchFamily="2" charset="-127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2E7479DD-B005-6466-08AF-4A0E8C27B7EE}"/>
                </a:ext>
              </a:extLst>
            </p:cNvPr>
            <p:cNvSpPr/>
            <p:nvPr/>
          </p:nvSpPr>
          <p:spPr>
            <a:xfrm>
              <a:off x="10136442" y="8867115"/>
              <a:ext cx="1011492" cy="23878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한컴 고딕" panose="02000500000000000000" pitchFamily="2" charset="-127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58CBE677-6875-B130-5BEB-1F715AB47141}"/>
                </a:ext>
              </a:extLst>
            </p:cNvPr>
            <p:cNvSpPr/>
            <p:nvPr/>
          </p:nvSpPr>
          <p:spPr>
            <a:xfrm>
              <a:off x="10136442" y="9207318"/>
              <a:ext cx="1011492" cy="23878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한컴 고딕" panose="02000500000000000000" pitchFamily="2" charset="-127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/>
          <p:cNvSpPr txBox="1"/>
          <p:nvPr/>
        </p:nvSpPr>
        <p:spPr>
          <a:xfrm>
            <a:off x="1273544" y="963806"/>
            <a:ext cx="5243646" cy="12695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ct val="200000"/>
              </a:lnSpc>
            </a:pPr>
            <a:r>
              <a:rPr lang="ko-KR" altLang="en-US" sz="2200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각각의 데이터를 같은 양식으로 통일하여 정리 후 취합 후 필요한 칼럼 추가</a:t>
            </a:r>
            <a:endParaRPr lang="en-US" sz="2200" u="none" dirty="0">
              <a:solidFill>
                <a:srgbClr val="000000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69" name="TextBox 9">
            <a:extLst>
              <a:ext uri="{FF2B5EF4-FFF2-40B4-BE49-F238E27FC236}">
                <a16:creationId xmlns:a16="http://schemas.microsoft.com/office/drawing/2014/main" id="{698DDE7E-EB08-9B7A-BAF9-885A00798D4B}"/>
              </a:ext>
            </a:extLst>
          </p:cNvPr>
          <p:cNvSpPr txBox="1"/>
          <p:nvPr/>
        </p:nvSpPr>
        <p:spPr>
          <a:xfrm>
            <a:off x="329185" y="-26571"/>
            <a:ext cx="14544804" cy="9618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8399"/>
              </a:lnSpc>
              <a:spcBef>
                <a:spcPct val="0"/>
              </a:spcBef>
            </a:pPr>
            <a:r>
              <a:rPr lang="en-US" sz="4000" u="none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2</a:t>
            </a:r>
            <a:r>
              <a:rPr lang="en-US" sz="4000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.2 </a:t>
            </a:r>
            <a:r>
              <a:rPr lang="ko-KR" altLang="en-US" sz="4000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개인별 데이터 </a:t>
            </a:r>
            <a:r>
              <a:rPr lang="ko-KR" altLang="en-US" sz="4000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전처리</a:t>
            </a:r>
            <a:endParaRPr lang="en-US" sz="4000" u="none" dirty="0">
              <a:solidFill>
                <a:srgbClr val="000000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8DCD49C-0B2F-D899-B64C-3220CC810E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1600" y="723900"/>
            <a:ext cx="6218487" cy="4145658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FC8AA21D-0C12-F1E7-4D82-40C86651AE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4306" y="5229403"/>
            <a:ext cx="10713073" cy="426225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CB7AF8B-71F7-0F18-E392-F68313865E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6400" y="3467100"/>
            <a:ext cx="3574681" cy="5202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3966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/>
          <p:cNvSpPr txBox="1"/>
          <p:nvPr/>
        </p:nvSpPr>
        <p:spPr>
          <a:xfrm>
            <a:off x="1209226" y="935231"/>
            <a:ext cx="5243646" cy="592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ct val="200000"/>
              </a:lnSpc>
            </a:pPr>
            <a:r>
              <a:rPr lang="ko-KR" altLang="en-US" sz="2200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소비유형별 이상치 제거</a:t>
            </a:r>
            <a:endParaRPr lang="en-US" sz="2200" u="none" dirty="0">
              <a:solidFill>
                <a:srgbClr val="000000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69" name="TextBox 9">
            <a:extLst>
              <a:ext uri="{FF2B5EF4-FFF2-40B4-BE49-F238E27FC236}">
                <a16:creationId xmlns:a16="http://schemas.microsoft.com/office/drawing/2014/main" id="{698DDE7E-EB08-9B7A-BAF9-885A00798D4B}"/>
              </a:ext>
            </a:extLst>
          </p:cNvPr>
          <p:cNvSpPr txBox="1"/>
          <p:nvPr/>
        </p:nvSpPr>
        <p:spPr>
          <a:xfrm>
            <a:off x="329185" y="-26571"/>
            <a:ext cx="14544804" cy="9618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8399"/>
              </a:lnSpc>
              <a:spcBef>
                <a:spcPct val="0"/>
              </a:spcBef>
            </a:pPr>
            <a:r>
              <a:rPr lang="en-US" sz="4000" u="none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2.3 </a:t>
            </a:r>
            <a:r>
              <a:rPr lang="ko-KR" altLang="en-US" sz="4000" u="none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이상치 제거</a:t>
            </a:r>
            <a:endParaRPr lang="en-US" sz="4000" u="none" dirty="0">
              <a:solidFill>
                <a:srgbClr val="000000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B684D5ED-E876-811C-BFD9-A9AC3FC59345}"/>
              </a:ext>
            </a:extLst>
          </p:cNvPr>
          <p:cNvGrpSpPr/>
          <p:nvPr/>
        </p:nvGrpSpPr>
        <p:grpSpPr>
          <a:xfrm>
            <a:off x="5264722" y="918534"/>
            <a:ext cx="7775425" cy="3125591"/>
            <a:chOff x="1205596" y="2171700"/>
            <a:chExt cx="7775425" cy="3125591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145370D1-4566-975A-5832-3100F93ED6F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05597" y="2171700"/>
              <a:ext cx="7775424" cy="2594398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1AABED56-0287-6807-80F4-C0FE6CE01A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05596" y="4766098"/>
              <a:ext cx="7775423" cy="531193"/>
            </a:xfrm>
            <a:prstGeom prst="rect">
              <a:avLst/>
            </a:prstGeom>
          </p:spPr>
        </p:pic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24CAC5A7-1618-81A5-AC63-96207635B8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4812968"/>
            <a:ext cx="8017607" cy="50400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A39372E-F545-B20C-C96C-953A447EB7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01464" y="4812968"/>
            <a:ext cx="8000736" cy="5040000"/>
          </a:xfrm>
          <a:prstGeom prst="rect">
            <a:avLst/>
          </a:prstGeom>
        </p:spPr>
      </p:pic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658940CB-62F8-52F5-FC19-7420F8AA16A5}"/>
              </a:ext>
            </a:extLst>
          </p:cNvPr>
          <p:cNvSpPr/>
          <p:nvPr/>
        </p:nvSpPr>
        <p:spPr>
          <a:xfrm>
            <a:off x="8855939" y="7157593"/>
            <a:ext cx="592993" cy="350750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한컴 고딕" panose="02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734551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1422</TotalTime>
  <Words>1686</Words>
  <Application>Microsoft Office PowerPoint</Application>
  <PresentationFormat>사용자 지정</PresentationFormat>
  <Paragraphs>279</Paragraphs>
  <Slides>38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38</vt:i4>
      </vt:variant>
    </vt:vector>
  </HeadingPairs>
  <TitlesOfParts>
    <vt:vector size="42" baseType="lpstr">
      <vt:lpstr>Calibri</vt:lpstr>
      <vt:lpstr>Arial</vt:lpstr>
      <vt:lpstr>한컴 고딕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초록색 보라색 디지털리즘 단순하고 기본적인 프레젠테이션</dc:title>
  <cp:lastModifiedBy>유 경준</cp:lastModifiedBy>
  <cp:revision>50</cp:revision>
  <dcterms:created xsi:type="dcterms:W3CDTF">2006-08-16T00:00:00Z</dcterms:created>
  <dcterms:modified xsi:type="dcterms:W3CDTF">2023-04-14T01:42:44Z</dcterms:modified>
  <dc:identifier>DAFfT2nD_cM</dc:identifier>
</cp:coreProperties>
</file>